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0"/>
  </p:notesMasterIdLst>
  <p:handoutMasterIdLst>
    <p:handoutMasterId r:id="rId31"/>
  </p:handoutMasterIdLst>
  <p:sldIdLst>
    <p:sldId id="307" r:id="rId2"/>
    <p:sldId id="363" r:id="rId3"/>
    <p:sldId id="366" r:id="rId4"/>
    <p:sldId id="380" r:id="rId5"/>
    <p:sldId id="313" r:id="rId6"/>
    <p:sldId id="351" r:id="rId7"/>
    <p:sldId id="372" r:id="rId8"/>
    <p:sldId id="352" r:id="rId9"/>
    <p:sldId id="317" r:id="rId10"/>
    <p:sldId id="318" r:id="rId11"/>
    <p:sldId id="355" r:id="rId12"/>
    <p:sldId id="369" r:id="rId13"/>
    <p:sldId id="379" r:id="rId14"/>
    <p:sldId id="373" r:id="rId15"/>
    <p:sldId id="375" r:id="rId16"/>
    <p:sldId id="376" r:id="rId17"/>
    <p:sldId id="377" r:id="rId18"/>
    <p:sldId id="378" r:id="rId19"/>
    <p:sldId id="370" r:id="rId20"/>
    <p:sldId id="357" r:id="rId21"/>
    <p:sldId id="374" r:id="rId22"/>
    <p:sldId id="381" r:id="rId23"/>
    <p:sldId id="382" r:id="rId24"/>
    <p:sldId id="383" r:id="rId25"/>
    <p:sldId id="359" r:id="rId26"/>
    <p:sldId id="360" r:id="rId27"/>
    <p:sldId id="384" r:id="rId28"/>
    <p:sldId id="297" r:id="rId29"/>
  </p:sldIdLst>
  <p:sldSz cx="9144000" cy="6858000" type="screen4x3"/>
  <p:notesSz cx="6781800" cy="9918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6" autoAdjust="0"/>
    <p:restoredTop sz="93141" autoAdjust="0"/>
  </p:normalViewPr>
  <p:slideViewPr>
    <p:cSldViewPr>
      <p:cViewPr varScale="1">
        <p:scale>
          <a:sx n="115" d="100"/>
          <a:sy n="115" d="100"/>
        </p:scale>
        <p:origin x="1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D0359C93-4C93-9567-9493-967B0E34B4A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CHEMISTRY RESOURCE 9C</a:t>
            </a:r>
          </a:p>
        </p:txBody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71A6280E-8BEA-8101-F1FB-088B8418108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5892" name="Rectangle 4">
            <a:extLst>
              <a:ext uri="{FF2B5EF4-FFF2-40B4-BE49-F238E27FC236}">
                <a16:creationId xmlns:a16="http://schemas.microsoft.com/office/drawing/2014/main" id="{29AE6E7F-AB70-8B0B-1523-A536EFFE60C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0225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M.ALI. SCIL, 2011-2012</a:t>
            </a:r>
          </a:p>
        </p:txBody>
      </p:sp>
      <p:sp>
        <p:nvSpPr>
          <p:cNvPr id="165893" name="Rectangle 5">
            <a:extLst>
              <a:ext uri="{FF2B5EF4-FFF2-40B4-BE49-F238E27FC236}">
                <a16:creationId xmlns:a16="http://schemas.microsoft.com/office/drawing/2014/main" id="{6232E87F-6869-4617-B25D-3DE05253202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0225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628F308E-F6CD-43E3-B956-D8C3BAF9EC2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6457E99D-6231-5ECF-2B6F-BB17FAA4915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CHEMISTRY RESOURCE 9C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2B751617-2AF3-4D4A-DFEE-29A21CF55FA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5D7DD569-1648-27F2-96E3-A1FF8C37C18B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1225" y="742950"/>
            <a:ext cx="4959350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1" name="Rectangle 5">
            <a:extLst>
              <a:ext uri="{FF2B5EF4-FFF2-40B4-BE49-F238E27FC236}">
                <a16:creationId xmlns:a16="http://schemas.microsoft.com/office/drawing/2014/main" id="{4D3D9E8C-06BB-EAAE-BBD5-77FE47DA97C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>
            <a:extLst>
              <a:ext uri="{FF2B5EF4-FFF2-40B4-BE49-F238E27FC236}">
                <a16:creationId xmlns:a16="http://schemas.microsoft.com/office/drawing/2014/main" id="{E74B77AC-2C40-AB99-E877-103E333AF0A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0225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M.ALI. SCIL, 2011-2012</a:t>
            </a:r>
          </a:p>
        </p:txBody>
      </p:sp>
      <p:sp>
        <p:nvSpPr>
          <p:cNvPr id="101383" name="Rectangle 7">
            <a:extLst>
              <a:ext uri="{FF2B5EF4-FFF2-40B4-BE49-F238E27FC236}">
                <a16:creationId xmlns:a16="http://schemas.microsoft.com/office/drawing/2014/main" id="{4F3C2A4A-A787-145E-ED79-5C6E09C558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0225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E58047E6-B770-4D12-B379-BAF45DEEB17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5B0AB043-EA59-43D6-5408-78F1873BE1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F2089C3B-4F23-4D06-E189-10AF46999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r-PK" altLang="en-US">
              <a:latin typeface="Arial" panose="020B0604020202020204" pitchFamily="34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0B11394B-3C2A-7E62-D723-25D421BC96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8005437-64FA-4D77-8A0B-B49C3C0718A7}" type="slidenum">
              <a:rPr lang="en-US" altLang="en-US">
                <a:latin typeface="Arial" panose="020B0604020202020204" pitchFamily="34" charset="0"/>
              </a:rPr>
              <a:pPr/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9" name="Footer Placeholder 4">
            <a:extLst>
              <a:ext uri="{FF2B5EF4-FFF2-40B4-BE49-F238E27FC236}">
                <a16:creationId xmlns:a16="http://schemas.microsoft.com/office/drawing/2014/main" id="{BA6EC27A-D119-1F2C-8C53-61A0173D722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M.ALI. SCIL, 2011-2012</a:t>
            </a:r>
          </a:p>
        </p:txBody>
      </p:sp>
      <p:sp>
        <p:nvSpPr>
          <p:cNvPr id="31750" name="Header Placeholder 5">
            <a:extLst>
              <a:ext uri="{FF2B5EF4-FFF2-40B4-BE49-F238E27FC236}">
                <a16:creationId xmlns:a16="http://schemas.microsoft.com/office/drawing/2014/main" id="{D4876A49-2C70-8672-75BB-FECC5AE48C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CHEMISTRY RESOURCE 9C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A966DA53-4F29-701D-01A1-131F486DBA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BC5361CA-A802-BEE5-C17C-7107EE7FC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2" name="Header Placeholder 3">
            <a:extLst>
              <a:ext uri="{FF2B5EF4-FFF2-40B4-BE49-F238E27FC236}">
                <a16:creationId xmlns:a16="http://schemas.microsoft.com/office/drawing/2014/main" id="{711EC550-D93B-4A6F-9A7E-928BF88B25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CHEMISTRY RESOURCE 9C</a:t>
            </a:r>
          </a:p>
        </p:txBody>
      </p:sp>
      <p:sp>
        <p:nvSpPr>
          <p:cNvPr id="32773" name="Footer Placeholder 4">
            <a:extLst>
              <a:ext uri="{FF2B5EF4-FFF2-40B4-BE49-F238E27FC236}">
                <a16:creationId xmlns:a16="http://schemas.microsoft.com/office/drawing/2014/main" id="{C4526AAA-66DA-119F-6A22-0252F324F99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M.ALI. SCIL, 2011-2012</a:t>
            </a:r>
          </a:p>
        </p:txBody>
      </p:sp>
      <p:sp>
        <p:nvSpPr>
          <p:cNvPr id="32774" name="Slide Number Placeholder 5">
            <a:extLst>
              <a:ext uri="{FF2B5EF4-FFF2-40B4-BE49-F238E27FC236}">
                <a16:creationId xmlns:a16="http://schemas.microsoft.com/office/drawing/2014/main" id="{CD7F948A-E1E8-8B13-6C98-72BD7C3525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1474B6A-16AA-4D75-979B-0689158F5711}" type="slidenum">
              <a:rPr lang="en-US" altLang="en-US">
                <a:latin typeface="Arial" panose="020B0604020202020204" pitchFamily="34" charset="0"/>
              </a:rPr>
              <a:pPr/>
              <a:t>27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F6B32FC1-9BCC-F70F-A2B3-3A3ACB85F1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16AFAAF0-E4EF-A2CD-FAD6-838BB4F55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r-PK" altLang="en-US">
              <a:latin typeface="Arial" panose="020B0604020202020204" pitchFamily="34" charset="0"/>
            </a:endParaRPr>
          </a:p>
        </p:txBody>
      </p:sp>
      <p:sp>
        <p:nvSpPr>
          <p:cNvPr id="33796" name="Header Placeholder 3">
            <a:extLst>
              <a:ext uri="{FF2B5EF4-FFF2-40B4-BE49-F238E27FC236}">
                <a16:creationId xmlns:a16="http://schemas.microsoft.com/office/drawing/2014/main" id="{2A37A969-2C3D-C0AC-AEB6-444C791E50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CHEMISTRY RESOURCE 9C</a:t>
            </a:r>
          </a:p>
        </p:txBody>
      </p:sp>
      <p:sp>
        <p:nvSpPr>
          <p:cNvPr id="33797" name="Footer Placeholder 4">
            <a:extLst>
              <a:ext uri="{FF2B5EF4-FFF2-40B4-BE49-F238E27FC236}">
                <a16:creationId xmlns:a16="http://schemas.microsoft.com/office/drawing/2014/main" id="{DFCDE5DC-934D-ED77-FC55-1935D0AEA6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M.ALI. SCIL, 2011-2012</a:t>
            </a:r>
          </a:p>
        </p:txBody>
      </p:sp>
      <p:sp>
        <p:nvSpPr>
          <p:cNvPr id="33798" name="Slide Number Placeholder 5">
            <a:extLst>
              <a:ext uri="{FF2B5EF4-FFF2-40B4-BE49-F238E27FC236}">
                <a16:creationId xmlns:a16="http://schemas.microsoft.com/office/drawing/2014/main" id="{EE03B054-EEF7-9DF1-2E12-DB64C75541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21D1EFA-EA72-464A-BB73-FB3AC85B1E0C}" type="slidenum">
              <a:rPr lang="en-US" altLang="en-US">
                <a:latin typeface="Arial" panose="020B0604020202020204" pitchFamily="34" charset="0"/>
              </a:rPr>
              <a:pPr/>
              <a:t>28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17782-AC60-2219-00F8-EBB1DBB5A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0B722-97CE-45E0-A759-59369F22B47D}" type="datetime2">
              <a:rPr lang="ur-PK"/>
              <a:pPr>
                <a:defRPr/>
              </a:pPr>
              <a:t>منگل، 04 ذو القعد، 1444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2FD86-9EDA-5DA4-B969-B4CDAC69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Topic 5.1 : ELEMENTS, COMPOUNDS &amp; MIXTURES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036EF-569A-27C3-226E-0AF0321BC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837A1-6FC2-42C0-9A55-48B0BBBACD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748528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90345-F726-0E15-5BD9-45B234003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72D88-B924-4D19-A28F-EB3C01BA4533}" type="datetime2">
              <a:rPr lang="ur-PK"/>
              <a:pPr>
                <a:defRPr/>
              </a:pPr>
              <a:t>منگل، 04 ذو القعد، 1444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AD66C-E023-0D59-BA65-9A22EABB1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Topic 5.1 : ELEMENTS, COMPOUNDS &amp; MIXTURES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97023-55B6-EACC-5636-FF7497FF6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E605D-6F71-4852-BC6F-5D57F37715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346990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D9603-BD87-F1B0-57D0-873265F79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D3DEE-7E8C-4188-BFC1-CD242817ED7B}" type="datetime2">
              <a:rPr lang="ur-PK"/>
              <a:pPr>
                <a:defRPr/>
              </a:pPr>
              <a:t>منگل، 04 ذو القعد، 1444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D408E-AF8F-E5FA-0338-AB18B311F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Topic 5.1 : ELEMENTS, COMPOUNDS &amp; MIXTURES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E102D-522E-3EEB-2F4B-DDE1AF691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4A263-6713-468A-985B-D7F2C85989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17685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C104A9-6A0C-6AAC-9861-F982B21F9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D69FE-A392-4939-B06C-7ABDB4E4FDE1}" type="datetime2">
              <a:rPr lang="ur-PK"/>
              <a:pPr>
                <a:defRPr/>
              </a:pPr>
              <a:t>منگل، 04 ذو القعد، 1444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3E3994-E73D-A767-3EEC-606570CE1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Topic 5.1 : ELEMENTS, COMPOUNDS &amp; MIXTURES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E493DE-11E4-083E-7923-94610B095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5711B-424B-40FA-8B17-B0DB8A3844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272780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408E3-536F-FC23-2077-B1A19823B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5606F-3EC3-42C0-97BF-201E0AD859DA}" type="datetime2">
              <a:rPr lang="ur-PK"/>
              <a:pPr>
                <a:defRPr/>
              </a:pPr>
              <a:t>منگل، 04 ذو القعد، 1444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AD201-0411-47B8-D519-1AF3013B3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Topic 5.1 : ELEMENTS, COMPOUNDS &amp; MIXTURES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293DF-5E82-BDAB-4F74-565E3021D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396BA-72D7-4973-8B8B-8E44EE4D5E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343559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D5E1F-F30C-063A-D57E-70CDE214D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DB976-4E3E-4A7B-AC27-0B2CC5FD57C8}" type="datetime2">
              <a:rPr lang="ur-PK"/>
              <a:pPr>
                <a:defRPr/>
              </a:pPr>
              <a:t>منگل، 04 ذو القعد، 1444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9E89B-DED1-9A2B-745C-F329DDD1C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Topic 5.1 : ELEMENTS, COMPOUNDS &amp; MIXTURES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32064-EB42-B230-56AC-B387499B4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8C46F-2706-4DB6-BE67-D6A10532E5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298745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18E18-DC42-244E-E047-5287C17D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9B9EA-191D-477A-BECA-F5E0C56DAD3A}" type="datetime2">
              <a:rPr lang="ur-PK"/>
              <a:pPr>
                <a:defRPr/>
              </a:pPr>
              <a:t>منگل، 04 ذو القعد، 1444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D7E6D-787E-7D6C-8200-8E726AE5A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Topic 5.1 : ELEMENTS, COMPOUNDS &amp; MIXTURES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D64A2-8C69-0291-C3C8-C6B6EC68A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600FC-A2D3-47A5-BC1B-953BD1E39F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1254713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FF931B-81DA-060C-C55B-197C807F5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95E9E-38A6-4DB7-9283-1D671E111426}" type="datetime2">
              <a:rPr lang="ur-PK"/>
              <a:pPr>
                <a:defRPr/>
              </a:pPr>
              <a:t>منگل، 04 ذو القعد، 1444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8ED9AD-7B93-0381-A527-952C012CC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Topic 5.1 : ELEMENTS, COMPOUNDS &amp; MIXTURES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9BBDE7-4992-FAC9-A9C1-3F3A3380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F507D-877B-438D-8401-301B194719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734910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09911CA-20C1-289C-782A-4C9EA516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DFF79-BC4C-433A-8564-3087EE27F704}" type="datetime2">
              <a:rPr lang="ur-PK"/>
              <a:pPr>
                <a:defRPr/>
              </a:pPr>
              <a:t>منگل، 04 ذو القعد، 1444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FBBE5A5-697A-73FB-B3F6-B07F4B6C1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Topic 5.1 : ELEMENTS, COMPOUNDS &amp; MIXTURES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07FD571-D39F-7D14-83F5-CE0402B2D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26C3A-B916-46D8-8E3D-51A19655C9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137600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18B0669-A770-D3AF-C5B1-04B249A3F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A2A57-332D-4C0A-8D60-0CB255BCD4D4}" type="datetime2">
              <a:rPr lang="ur-PK"/>
              <a:pPr>
                <a:defRPr/>
              </a:pPr>
              <a:t>منگل، 04 ذو القعد، 1444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0C5841F-91F2-19F4-4CC4-A861495DD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Topic 5.1 : ELEMENTS, COMPOUNDS &amp; MIXTURES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98A1C94-7E41-D345-178C-A5AE18883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1BAD3-94CB-4F43-B8EC-0B0CF2D4F0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281564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514D0FA-E621-B1F4-4B84-014A7571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C33AD-A412-48C4-B4B2-3C90F97184FF}" type="datetime2">
              <a:rPr lang="ur-PK"/>
              <a:pPr>
                <a:defRPr/>
              </a:pPr>
              <a:t>منگل، 04 ذو القعد، 1444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72CCB84-5797-1546-BA95-52C1C9F0A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Topic 5.1 : ELEMENTS, COMPOUNDS &amp; MIXTURES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1F22C6A-0B58-F6BC-919A-4C19C5BEB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22DD6-4043-4446-ADDE-5AF3440F0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744855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37F1761-C0FC-C31F-ECEC-076F218D0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227F-82B3-491B-8D5A-8891A5075005}" type="datetime2">
              <a:rPr lang="ur-PK"/>
              <a:pPr>
                <a:defRPr/>
              </a:pPr>
              <a:t>منگل، 04 ذو القعد، 1444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50E706-2447-A65A-1669-B22F7E8BB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Topic 5.1 : ELEMENTS, COMPOUNDS &amp; MIXTURES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8D6CB6-B31F-E3EE-BF5B-F1BEDACB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6AB1D-2FEA-4723-BCE0-623FE86CE7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892692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CEDDA8-3CD1-B60D-E112-9F10BE2AD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D555E-223A-4379-875C-B477CB10A671}" type="datetime2">
              <a:rPr lang="ur-PK"/>
              <a:pPr>
                <a:defRPr/>
              </a:pPr>
              <a:t>منگل، 04 ذو القعد، 1444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25F68F-4A5E-C1D5-8232-C23115FB8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Topic 5.1 : ELEMENTS, COMPOUNDS &amp; MIXTURES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594FAC-6AC6-CC31-C8C9-BA4626031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AC558-257B-4E2A-86FC-D5374C8A30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20885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7B1A7DD-C88E-2D85-CCC7-2DBD6B8AAA0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A145182-8B74-316E-B242-E4F080AF5F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B3C1D-D002-295C-D5FA-F16305CC9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DB0CB0-294A-4623-8930-6B666DB7B83B}" type="datetime2">
              <a:rPr lang="ur-PK"/>
              <a:pPr>
                <a:defRPr/>
              </a:pPr>
              <a:t>منگل، 04 ذو القعد، 1444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F725E-4F27-1E93-1F2D-D35E0D5D0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Topic 5.1 : ELEMENTS, COMPOUNDS &amp; MIXTURES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FB906-0FFF-6D51-8414-CBF84DA0E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CEACB12B-DD23-4337-94F9-DB586CC45C0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transition>
    <p:fade thruBlk="1"/>
  </p:transition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0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B2042F6-FC08-E055-D468-E63DE9DF74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r-PK" altLang="en-US"/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A0BC94F1-2FE3-382A-2AEA-BF55435098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-4763"/>
            <a:ext cx="8229600" cy="4525963"/>
          </a:xfrm>
        </p:spPr>
        <p:txBody>
          <a:bodyPr/>
          <a:lstStyle/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  <a:p>
            <a:pPr algn="ctr" eaLnBrk="1" hangingPunct="1"/>
            <a:r>
              <a:rPr lang="en-US" altLang="en-US" sz="4000" b="1" i="1">
                <a:solidFill>
                  <a:srgbClr val="993300"/>
                </a:solidFill>
              </a:rPr>
              <a:t>ELEMENTS, COMPOUNDS &amp; MIXTURES</a:t>
            </a:r>
          </a:p>
          <a:p>
            <a:pPr algn="ctr" eaLnBrk="1" hangingPunct="1"/>
            <a:r>
              <a:rPr lang="en-US" altLang="en-US" sz="4000" b="1" i="1">
                <a:solidFill>
                  <a:srgbClr val="993300"/>
                </a:solidFill>
              </a:rPr>
              <a:t>By Muhammad Ali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57B3D-C03B-BF40-F445-839D581DA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AA01F0C-E6A2-46A0-8A5D-43C073F95777}" type="slidenum">
              <a:rPr lang="en-US" altLang="en-US">
                <a:solidFill>
                  <a:srgbClr val="FFFFFF"/>
                </a:solidFill>
              </a:rPr>
              <a:pPr/>
              <a:t>1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43E17B-BC7D-159E-4C3D-D39EF23C264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621F291-E6A8-4803-B61C-CAC6B6BD3D25}" type="datetime2">
              <a:rPr lang="ur-PK"/>
              <a:pPr>
                <a:defRPr/>
              </a:pPr>
              <a:t>منگل، 04 ذو القعد، 1444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7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9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3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0B902107-7152-676F-C059-214C0FBD52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079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993300"/>
                </a:solidFill>
              </a:rPr>
              <a:t>ELEMENTS &amp; SYMBOLS</a:t>
            </a:r>
          </a:p>
        </p:txBody>
      </p:sp>
      <p:graphicFrame>
        <p:nvGraphicFramePr>
          <p:cNvPr id="126051" name="Group 99">
            <a:extLst>
              <a:ext uri="{FF2B5EF4-FFF2-40B4-BE49-F238E27FC236}">
                <a16:creationId xmlns:a16="http://schemas.microsoft.com/office/drawing/2014/main" id="{2EC9935F-B5BD-5C48-6237-710052196F96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76200" y="1252538"/>
          <a:ext cx="8991600" cy="4376737"/>
        </p:xfrm>
        <a:graphic>
          <a:graphicData uri="http://schemas.openxmlformats.org/drawingml/2006/table">
            <a:tbl>
              <a:tblPr/>
              <a:tblGrid>
                <a:gridCol w="74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8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S.No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SYMBOL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PHYSICAL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SYMBOL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PHYSICAL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Aluminium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Calcium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Copper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Iron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Magnesium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Mercury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Potassium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Sodium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Zinc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Gold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Ca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Cu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Fe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Hg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Zn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Au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Solid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Solid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Solid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Solid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Solid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Liquid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Solid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Solid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Solid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Solid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Argon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Bromine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Carbon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Chlorine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Silicon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Sulphur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Hydrogen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Iodine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Nitrogen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oxygen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Ar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Br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Cl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Gas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Liquid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Solid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Gas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Solid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Solid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Gas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Solid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Gas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Gas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86416B55-798B-9B16-B342-812CD5BD8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614AAB5B-3B30-41CA-A90F-62019BA1D773}" type="slidenum">
              <a:rPr lang="en-US" altLang="en-US">
                <a:solidFill>
                  <a:srgbClr val="FFFFFF"/>
                </a:solidFill>
              </a:rPr>
              <a:pPr/>
              <a:t>10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26040" name="Rectangle 88">
            <a:extLst>
              <a:ext uri="{FF2B5EF4-FFF2-40B4-BE49-F238E27FC236}">
                <a16:creationId xmlns:a16="http://schemas.microsoft.com/office/drawing/2014/main" id="{646D23CF-4BFA-A52E-06E7-55A98103A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805488"/>
            <a:ext cx="6642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* Physical states are given at room temperature.</a:t>
            </a:r>
          </a:p>
        </p:txBody>
      </p:sp>
      <p:sp>
        <p:nvSpPr>
          <p:cNvPr id="126042" name="Rectangle 90">
            <a:extLst>
              <a:ext uri="{FF2B5EF4-FFF2-40B4-BE49-F238E27FC236}">
                <a16:creationId xmlns:a16="http://schemas.microsoft.com/office/drawing/2014/main" id="{0B26BBEB-1F3D-6CC5-84EB-A3F8F024A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838200"/>
            <a:ext cx="1235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METALS	</a:t>
            </a:r>
          </a:p>
        </p:txBody>
      </p:sp>
      <p:sp>
        <p:nvSpPr>
          <p:cNvPr id="126043" name="Rectangle 91">
            <a:extLst>
              <a:ext uri="{FF2B5EF4-FFF2-40B4-BE49-F238E27FC236}">
                <a16:creationId xmlns:a16="http://schemas.microsoft.com/office/drawing/2014/main" id="{040AB9F1-41E0-C72F-4F78-BF18D30F0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0763" y="838200"/>
            <a:ext cx="2128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NON- METALS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784424F-4463-2F44-371A-477E1316AC0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19ACE4D-230F-4F6A-9A5C-F8E550E66EFF}" type="datetime2">
              <a:rPr lang="ur-PK"/>
              <a:pPr>
                <a:defRPr/>
              </a:pPr>
              <a:t>منگل، 04 ذو القعد، 1444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6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6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6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6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6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6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126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126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126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D9BE90B-1BCB-4CAD-C724-ACDDDE684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844550"/>
            <a:ext cx="8686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4488" indent="-344488">
              <a:buFontTx/>
              <a:buChar char="•"/>
              <a:defRPr/>
            </a:pPr>
            <a:r>
              <a:rPr lang="en-US" sz="2600" dirty="0"/>
              <a:t>Most elements react to form compounds.</a:t>
            </a:r>
          </a:p>
          <a:p>
            <a:pPr marL="687388" lvl="1" indent="-228600">
              <a:buFontTx/>
              <a:buChar char="•"/>
              <a:defRPr/>
            </a:pPr>
            <a:r>
              <a:rPr lang="en-US" sz="2600" dirty="0"/>
              <a:t>Example, H</a:t>
            </a:r>
            <a:r>
              <a:rPr lang="en-US" sz="2600" baseline="-25000" dirty="0"/>
              <a:t>2</a:t>
            </a:r>
            <a:r>
              <a:rPr lang="en-US" sz="2600" dirty="0"/>
              <a:t>O</a:t>
            </a:r>
          </a:p>
          <a:p>
            <a:pPr marL="344488" indent="-344488">
              <a:spcBef>
                <a:spcPct val="20000"/>
              </a:spcBef>
              <a:buFontTx/>
              <a:buChar char="•"/>
              <a:defRPr/>
            </a:pPr>
            <a:r>
              <a:rPr lang="en-US" sz="2600" dirty="0"/>
              <a:t>The proportions of elements in compounds are the same irrespective of how the compound was formed.</a:t>
            </a:r>
          </a:p>
          <a:p>
            <a:pPr marL="344488" lvl="1" indent="-344488">
              <a:spcBef>
                <a:spcPct val="20000"/>
              </a:spcBef>
              <a:buFontTx/>
              <a:buChar char="•"/>
              <a:defRPr/>
            </a:pPr>
            <a:r>
              <a:rPr lang="en-US" sz="2600" dirty="0"/>
              <a:t>The composition of a pure compound is always the same.</a:t>
            </a:r>
          </a:p>
          <a:p>
            <a:pPr marL="344488" indent="-344488">
              <a:spcBef>
                <a:spcPct val="20000"/>
              </a:spcBef>
              <a:buFontTx/>
              <a:buChar char="•"/>
              <a:defRPr/>
            </a:pPr>
            <a:r>
              <a:rPr lang="en-US" altLang="en-US" sz="2600" dirty="0"/>
              <a:t>If water is decomposed, then there will always be twice as much hydrogen gas formed as oxygen gas.</a:t>
            </a:r>
          </a:p>
          <a:p>
            <a:pPr marL="344488" indent="-344488">
              <a:spcBef>
                <a:spcPct val="20000"/>
              </a:spcBef>
              <a:buFontTx/>
              <a:buChar char="•"/>
              <a:defRPr/>
            </a:pPr>
            <a:r>
              <a:rPr lang="en-US" altLang="en-US" sz="2600" dirty="0">
                <a:solidFill>
                  <a:srgbClr val="003399"/>
                </a:solidFill>
              </a:rPr>
              <a:t>.</a:t>
            </a:r>
            <a:endParaRPr lang="en-US" sz="2600" dirty="0"/>
          </a:p>
        </p:txBody>
      </p:sp>
      <p:sp>
        <p:nvSpPr>
          <p:cNvPr id="12291" name="Rectangle 5">
            <a:extLst>
              <a:ext uri="{FF2B5EF4-FFF2-40B4-BE49-F238E27FC236}">
                <a16:creationId xmlns:a16="http://schemas.microsoft.com/office/drawing/2014/main" id="{C65AB611-D219-B7E7-C2C5-C0DF109866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113"/>
            <a:ext cx="7924800" cy="914400"/>
          </a:xfrm>
        </p:spPr>
        <p:txBody>
          <a:bodyPr/>
          <a:lstStyle/>
          <a:p>
            <a:pPr eaLnBrk="1" hangingPunct="1"/>
            <a:br>
              <a:rPr lang="en-US" altLang="en-US" b="1">
                <a:latin typeface="Arial" panose="020B0604020202020204" pitchFamily="34" charset="0"/>
              </a:rPr>
            </a:br>
            <a:r>
              <a:rPr lang="en-US" altLang="en-US" b="1">
                <a:solidFill>
                  <a:srgbClr val="993300"/>
                </a:solidFill>
                <a:latin typeface="Arial" panose="020B0604020202020204" pitchFamily="34" charset="0"/>
              </a:rPr>
              <a:t>Compounds</a:t>
            </a:r>
            <a:br>
              <a:rPr lang="en-US" altLang="en-US" sz="4800"/>
            </a:br>
            <a:endParaRPr lang="en-US" altLang="en-US">
              <a:solidFill>
                <a:srgbClr val="8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0D9F4-1ED5-D74C-8723-E401A8C85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60141740-B617-4646-8C0C-969A115FAC92}" type="slidenum">
              <a:rPr lang="en-US" altLang="en-US">
                <a:solidFill>
                  <a:srgbClr val="FFFFFF"/>
                </a:solidFill>
              </a:rPr>
              <a:pPr/>
              <a:t>11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1F85F2C-576E-CFE5-7C39-BD63B9CADE9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C075A79-72D4-425A-A0C4-3783184E7B2C}" type="datetime2">
              <a:rPr lang="ur-PK"/>
              <a:pPr>
                <a:defRPr/>
              </a:pPr>
              <a:t>منگل، 04 ذو القعد، 1444</a:t>
            </a:fld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D827298-0F0E-4BF4-5BA7-B7496F6D3B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993300"/>
                </a:solidFill>
              </a:rPr>
              <a:t>CHARACTERISTICS OF COMPOUND</a:t>
            </a:r>
            <a:r>
              <a:rPr lang="en-US" altLang="en-US" sz="4000">
                <a:solidFill>
                  <a:srgbClr val="993300"/>
                </a:solidFill>
              </a:rPr>
              <a:t> 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F9BCED4-3FEC-8F8B-C36D-6A629C9E86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400"/>
              <a:t>It is a pure substance.</a:t>
            </a:r>
          </a:p>
          <a:p>
            <a:pPr eaLnBrk="1" hangingPunct="1">
              <a:lnSpc>
                <a:spcPct val="80000"/>
              </a:lnSpc>
            </a:pPr>
            <a:endParaRPr lang="en-GB" altLang="en-US" sz="2400"/>
          </a:p>
          <a:p>
            <a:pPr eaLnBrk="1" hangingPunct="1">
              <a:lnSpc>
                <a:spcPct val="80000"/>
              </a:lnSpc>
            </a:pPr>
            <a:r>
              <a:rPr lang="en-GB" altLang="en-US" sz="2400"/>
              <a:t>It is always homogenous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Represented by a </a:t>
            </a:r>
            <a:r>
              <a:rPr lang="en-US" altLang="en-US" sz="2400" b="1"/>
              <a:t>FORMULA</a:t>
            </a:r>
            <a:r>
              <a:rPr lang="en-US" altLang="en-US" sz="2400"/>
              <a:t>, eg </a:t>
            </a:r>
            <a:r>
              <a:rPr lang="en-US" altLang="en-US" sz="2400" b="1"/>
              <a:t>sodium chloride NaCl</a:t>
            </a:r>
            <a:r>
              <a:rPr lang="en-US" altLang="en-US" sz="2400"/>
              <a:t>, methane</a:t>
            </a:r>
            <a:r>
              <a:rPr lang="en-US" altLang="en-US" sz="2400" b="1"/>
              <a:t> CH</a:t>
            </a:r>
            <a:r>
              <a:rPr lang="en-US" altLang="en-US" sz="2400" b="1" baseline="-25000"/>
              <a:t>4</a:t>
            </a:r>
            <a:r>
              <a:rPr lang="en-US" altLang="en-US" sz="2400"/>
              <a:t> and </a:t>
            </a:r>
            <a:r>
              <a:rPr lang="en-US" altLang="en-US" sz="2400" b="1"/>
              <a:t>glucose C</a:t>
            </a:r>
            <a:r>
              <a:rPr lang="en-US" altLang="en-US" sz="2400" b="1" baseline="-25000"/>
              <a:t>6</a:t>
            </a:r>
            <a:r>
              <a:rPr lang="en-US" altLang="en-US" sz="2400" b="1"/>
              <a:t>H</a:t>
            </a:r>
            <a:r>
              <a:rPr lang="en-US" altLang="en-US" sz="2400" b="1" baseline="-25000"/>
              <a:t>12</a:t>
            </a:r>
            <a:r>
              <a:rPr lang="en-US" altLang="en-US" sz="2400" b="1"/>
              <a:t>O</a:t>
            </a:r>
            <a:r>
              <a:rPr lang="en-US" altLang="en-US" sz="2400" b="1" baseline="-25000"/>
              <a:t>6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baseline="-25000"/>
          </a:p>
          <a:p>
            <a:pPr eaLnBrk="1" hangingPunct="1">
              <a:lnSpc>
                <a:spcPct val="80000"/>
              </a:lnSpc>
            </a:pPr>
            <a:r>
              <a:rPr lang="en-US" altLang="en-US" sz="2400" b="1"/>
              <a:t>There must be at least two different types of atom (elements) in a compound</a:t>
            </a:r>
            <a:r>
              <a:rPr lang="en-US" altLang="en-US" sz="240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Have a </a:t>
            </a:r>
            <a:r>
              <a:rPr lang="en-US" altLang="en-US" sz="2400" b="1"/>
              <a:t>fixed composition</a:t>
            </a:r>
            <a:r>
              <a:rPr lang="en-US" altLang="en-US" sz="2400"/>
              <a:t> and therefore a </a:t>
            </a:r>
            <a:r>
              <a:rPr lang="en-US" altLang="en-US" sz="2400" b="1"/>
              <a:t>fixed ratio of atoms</a:t>
            </a:r>
            <a:r>
              <a:rPr lang="en-US" altLang="en-US" sz="2400"/>
              <a:t> represented by a </a:t>
            </a:r>
            <a:r>
              <a:rPr lang="en-US" altLang="en-US" sz="2400" b="1"/>
              <a:t>fixed formula</a:t>
            </a:r>
            <a:r>
              <a:rPr lang="en-US" altLang="en-US" sz="240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D6EF-9E91-266E-34E5-4DFE683A2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BF3ABB6-3F8A-4A43-8E4A-7708DE464625}" type="slidenum">
              <a:rPr lang="en-US" altLang="en-US">
                <a:solidFill>
                  <a:srgbClr val="FFFFFF"/>
                </a:solidFill>
              </a:rPr>
              <a:pPr/>
              <a:t>12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BE98D0-06AD-E510-2122-CD9C8BB15CA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AD5EADD-847E-4EFE-9BB0-2FA2B004024F}" type="datetime2">
              <a:rPr lang="ur-PK"/>
              <a:pPr>
                <a:defRPr/>
              </a:pPr>
              <a:t>منگل، 04 ذو القعد، 1444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FB8AB947-A838-59AC-481C-71DFF64594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993300"/>
                </a:solidFill>
              </a:rPr>
              <a:t>CHARACTERISTICS OF COMPOUND</a:t>
            </a:r>
            <a:r>
              <a:rPr lang="en-US" altLang="en-US" sz="4000">
                <a:solidFill>
                  <a:srgbClr val="993300"/>
                </a:solidFill>
              </a:rPr>
              <a:t> 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DE3E010-14AE-3AAD-8C97-244F8121F2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1600"/>
          </a:p>
          <a:p>
            <a:pPr eaLnBrk="1" hangingPunct="1">
              <a:lnSpc>
                <a:spcPct val="80000"/>
              </a:lnSpc>
            </a:pPr>
            <a:r>
              <a:rPr lang="en-US" altLang="en-US" sz="2400" b="1"/>
              <a:t>Elements are not easily separated by physical means</a:t>
            </a:r>
            <a:r>
              <a:rPr lang="en-US" altLang="en-US" sz="2400"/>
              <a:t>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The </a:t>
            </a:r>
            <a:r>
              <a:rPr lang="en-US" altLang="en-US" sz="2400" b="1"/>
              <a:t>compound has properties quite different from the elements it is formed from</a:t>
            </a:r>
            <a:r>
              <a:rPr lang="en-US" altLang="en-US" sz="2400"/>
              <a:t>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The </a:t>
            </a:r>
            <a:r>
              <a:rPr lang="en-US" altLang="en-US" sz="2400" b="1"/>
              <a:t>formula of a compound summarizes the 'whole number' atomic ratio of what it is made up of</a:t>
            </a:r>
            <a:r>
              <a:rPr lang="en-US" altLang="en-US" sz="2400"/>
              <a:t> eg </a:t>
            </a:r>
            <a:r>
              <a:rPr lang="en-US" altLang="en-US" sz="2400" b="1"/>
              <a:t>methane CH</a:t>
            </a:r>
            <a:r>
              <a:rPr lang="en-US" altLang="en-US" sz="2400" b="1" baseline="-25000"/>
              <a:t>4</a:t>
            </a:r>
            <a:r>
              <a:rPr lang="en-US" altLang="en-US" sz="2400" b="1"/>
              <a:t> </a:t>
            </a:r>
            <a:r>
              <a:rPr lang="en-US" altLang="en-US" sz="2400"/>
              <a:t>is composed of </a:t>
            </a:r>
            <a:r>
              <a:rPr lang="en-US" altLang="en-US" sz="2400" b="1"/>
              <a:t>1 carbon atom</a:t>
            </a:r>
            <a:r>
              <a:rPr lang="en-US" altLang="en-US" sz="2400"/>
              <a:t> combined with </a:t>
            </a:r>
            <a:r>
              <a:rPr lang="en-US" altLang="en-US" sz="2400" b="1"/>
              <a:t>4 hydrogen atoms</a:t>
            </a:r>
            <a:r>
              <a:rPr lang="en-US" altLang="en-US" sz="240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400" b="1"/>
              <a:t>The word formula can also apply to elements</a:t>
            </a:r>
            <a:r>
              <a:rPr lang="en-US" altLang="en-US" sz="2400"/>
              <a:t>. eg hydrogen H</a:t>
            </a:r>
            <a:r>
              <a:rPr lang="en-US" altLang="en-US" sz="2400" baseline="-25000"/>
              <a:t>2</a:t>
            </a:r>
            <a:r>
              <a:rPr lang="en-US" altLang="en-US" sz="2400"/>
              <a:t>, oxygen O</a:t>
            </a:r>
            <a:r>
              <a:rPr lang="en-US" altLang="en-US" sz="2400" baseline="-25000"/>
              <a:t>2</a:t>
            </a:r>
            <a:r>
              <a:rPr lang="en-US" altLang="en-US" sz="2400"/>
              <a:t>, ozone O</a:t>
            </a:r>
            <a:r>
              <a:rPr lang="en-US" altLang="en-US" sz="2400" baseline="-25000"/>
              <a:t>3</a:t>
            </a:r>
            <a:r>
              <a:rPr lang="en-US" altLang="en-US" sz="2400"/>
              <a:t>, phosphorus P</a:t>
            </a:r>
            <a:r>
              <a:rPr lang="en-US" altLang="en-US" sz="2400" baseline="-25000"/>
              <a:t>4.</a:t>
            </a:r>
            <a:r>
              <a:rPr lang="en-US" altLang="en-US" sz="240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48F0F-72F3-B974-F6D2-AC054133C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F7CD43A-37AB-4994-B51E-D663230C7C22}" type="slidenum">
              <a:rPr lang="en-US" altLang="en-US">
                <a:solidFill>
                  <a:srgbClr val="FFFFFF"/>
                </a:solidFill>
              </a:rPr>
              <a:pPr/>
              <a:t>13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4F5B06-D5F2-C8E9-AEF1-48B6FB4C77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B1D90D1-EDBC-4A33-B4AB-9E5CBBDD34FC}" type="datetime2">
              <a:rPr lang="ur-PK"/>
              <a:pPr>
                <a:defRPr/>
              </a:pPr>
              <a:t>منگل، 04 ذو القعد، 1444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9C30542-439B-9D97-A59A-F93545D4AC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Compounds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FB27FFB-C87D-DDC3-7E68-E1EA4245D8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38600" y="1676400"/>
            <a:ext cx="4724400" cy="4876800"/>
          </a:xfrm>
        </p:spPr>
        <p:txBody>
          <a:bodyPr/>
          <a:lstStyle/>
          <a:p>
            <a:r>
              <a:rPr lang="en-US" altLang="en-US" sz="2400"/>
              <a:t>Lead has two charges listed, +2 and +4.  This is a sample of lead (II) chloride (PbCl</a:t>
            </a:r>
            <a:r>
              <a:rPr lang="en-US" altLang="en-US" sz="2400" baseline="-25000"/>
              <a:t>2</a:t>
            </a:r>
            <a:r>
              <a:rPr lang="en-US" altLang="en-US" sz="2400"/>
              <a:t>).  Two or more elements bonded in a whole-number ratio is a COMPOUND.</a:t>
            </a:r>
          </a:p>
          <a:p>
            <a:r>
              <a:rPr lang="en-US" altLang="en-US" sz="2400"/>
              <a:t>This compound is formed from the +4 version of lead.  This is lead (IV) chloride (PbCl</a:t>
            </a:r>
            <a:r>
              <a:rPr lang="en-US" altLang="en-US" sz="2400" baseline="-25000"/>
              <a:t>4</a:t>
            </a:r>
            <a:r>
              <a:rPr lang="en-US" altLang="en-US" sz="2400"/>
              <a:t>).  Notice how both samples of lead compounds have consistent composition throughout?  Compounds are homogeneous!</a:t>
            </a:r>
            <a:endParaRPr lang="en-US" altLang="en-US"/>
          </a:p>
        </p:txBody>
      </p:sp>
      <p:graphicFrame>
        <p:nvGraphicFramePr>
          <p:cNvPr id="15364" name="Object 5">
            <a:extLst>
              <a:ext uri="{FF2B5EF4-FFF2-40B4-BE49-F238E27FC236}">
                <a16:creationId xmlns:a16="http://schemas.microsoft.com/office/drawing/2014/main" id="{AD0EA4ED-8CB8-1DD5-03B1-BA4A583732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1676400"/>
          <a:ext cx="2895600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085714" imgH="1561905" progId="Paint.Picture">
                  <p:embed/>
                </p:oleObj>
              </mc:Choice>
              <mc:Fallback>
                <p:oleObj name="Bitmap Image" r:id="rId2" imgW="2085714" imgH="1561905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76400"/>
                        <a:ext cx="2895600" cy="216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6">
            <a:extLst>
              <a:ext uri="{FF2B5EF4-FFF2-40B4-BE49-F238E27FC236}">
                <a16:creationId xmlns:a16="http://schemas.microsoft.com/office/drawing/2014/main" id="{ABF1DC25-1510-D91B-1449-9AF98EA7E4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4191000"/>
          <a:ext cx="2895600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2076740" imgH="1561905" progId="Paint.Picture">
                  <p:embed/>
                </p:oleObj>
              </mc:Choice>
              <mc:Fallback>
                <p:oleObj name="Bitmap Image" r:id="rId4" imgW="2076740" imgH="1561905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191000"/>
                        <a:ext cx="2895600" cy="217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CE94E9-866A-8ADF-E331-F430BB4F52B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EDE6776-F331-47AA-8A67-261FC17FAB5D}" type="datetime2">
              <a:rPr lang="ur-PK"/>
              <a:pPr>
                <a:defRPr/>
              </a:pPr>
              <a:t>منگل، 04 ذو القعد، 1444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FA4C91-D923-CA96-28A7-90EBD28F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EF799D3-448D-4686-A9CE-C6C0368D61E0}" type="slidenum">
              <a:rPr lang="en-US" altLang="en-US">
                <a:solidFill>
                  <a:srgbClr val="FFFFFF"/>
                </a:solidFill>
              </a:rPr>
              <a:pPr/>
              <a:t>14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B312138-8415-0F92-8D25-5CB3237AC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Compounds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536DE53C-1D43-2144-CFBA-2F0C664F20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772400" cy="4724400"/>
          </a:xfrm>
        </p:spPr>
        <p:txBody>
          <a:bodyPr/>
          <a:lstStyle/>
          <a:p>
            <a:r>
              <a:rPr lang="en-US" altLang="en-US" sz="2400">
                <a:hlinkClick r:id="rId2" action="ppaction://hlinksldjump"/>
              </a:rPr>
              <a:t>Ionic</a:t>
            </a:r>
            <a:r>
              <a:rPr lang="en-US" altLang="en-US" sz="2400"/>
              <a:t>:  made of metal and nonmetal ions.  Form an ionic crystal lattice when in the solid phase.  Ions separate when melted or dissolved in water, allowing electrical conduction.  Examples:  NaCl, K</a:t>
            </a:r>
            <a:r>
              <a:rPr lang="en-US" altLang="en-US" sz="2400" baseline="-25000"/>
              <a:t>2</a:t>
            </a:r>
            <a:r>
              <a:rPr lang="en-US" altLang="en-US" sz="2400"/>
              <a:t>O, CaBr</a:t>
            </a:r>
            <a:r>
              <a:rPr lang="en-US" altLang="en-US" sz="2400" baseline="-25000"/>
              <a:t>2</a:t>
            </a:r>
            <a:endParaRPr lang="en-US" altLang="en-US" sz="2400"/>
          </a:p>
          <a:p>
            <a:r>
              <a:rPr lang="en-US" altLang="en-US" sz="2400">
                <a:hlinkClick r:id="" action="ppaction://noaction"/>
              </a:rPr>
              <a:t>Molecular</a:t>
            </a:r>
            <a:r>
              <a:rPr lang="en-US" altLang="en-US" sz="2400"/>
              <a:t>:  made of nonmetal atoms bonded to form a distinct particle called a molecule.  Bonds do not break upon melting or dissolving, so molecular substances do not conduct electricity.  EXCEPTION:  Acids [H</a:t>
            </a:r>
            <a:r>
              <a:rPr lang="en-US" altLang="en-US" sz="2400" baseline="30000"/>
              <a:t>+</a:t>
            </a:r>
            <a:r>
              <a:rPr lang="en-US" altLang="en-US" sz="2400"/>
              <a:t>A</a:t>
            </a:r>
            <a:r>
              <a:rPr lang="en-US" altLang="en-US" sz="2400" baseline="30000"/>
              <a:t>-</a:t>
            </a:r>
            <a:r>
              <a:rPr lang="en-US" altLang="en-US" sz="2400"/>
              <a:t> (aq)] ionize in water to form H</a:t>
            </a:r>
            <a:r>
              <a:rPr lang="en-US" altLang="en-US" sz="2400" baseline="-25000"/>
              <a:t>3</a:t>
            </a:r>
            <a:r>
              <a:rPr lang="en-US" altLang="en-US" sz="2400"/>
              <a:t>O</a:t>
            </a:r>
            <a:r>
              <a:rPr lang="en-US" altLang="en-US" sz="2400" baseline="30000"/>
              <a:t>+</a:t>
            </a:r>
            <a:r>
              <a:rPr lang="en-US" altLang="en-US" sz="2400"/>
              <a:t> and A</a:t>
            </a:r>
            <a:r>
              <a:rPr lang="en-US" altLang="en-US" sz="2400" baseline="30000"/>
              <a:t>-</a:t>
            </a:r>
            <a:r>
              <a:rPr lang="en-US" altLang="en-US" sz="2400"/>
              <a:t>, so they do conduct.</a:t>
            </a:r>
          </a:p>
          <a:p>
            <a:r>
              <a:rPr lang="en-US" altLang="en-US" sz="2400">
                <a:hlinkClick r:id="" action="ppaction://noaction"/>
              </a:rPr>
              <a:t>Network</a:t>
            </a:r>
            <a:r>
              <a:rPr lang="en-US" altLang="en-US" sz="2400"/>
              <a:t>:  made up of nonmetal atoms bonded in a seemingly endless matrix of covalent bonds with no distinguishable molecules.  Very high m.p., don’t conduct.</a:t>
            </a:r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382F7E-451F-4978-0032-E9C9255C102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7A248D-9DB3-464B-A0F0-D309015B19C3}" type="datetime2">
              <a:rPr lang="ur-PK"/>
              <a:pPr>
                <a:defRPr/>
              </a:pPr>
              <a:t>منگل، 04 ذو القعد، 1444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A30F5B-A107-4897-0F7E-E54EEB27A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4AFF573F-ABBF-4B8A-930D-90C085D61076}" type="slidenum">
              <a:rPr lang="en-US" altLang="en-US">
                <a:solidFill>
                  <a:srgbClr val="FFFFFF"/>
                </a:solidFill>
              </a:rPr>
              <a:pPr/>
              <a:t>15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7EFFEA0-D726-14C9-36F5-803ADC380A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/>
              <a:t>Ionic Compounds</a:t>
            </a:r>
          </a:p>
        </p:txBody>
      </p:sp>
      <p:graphicFrame>
        <p:nvGraphicFramePr>
          <p:cNvPr id="17411" name="Object 3">
            <a:extLst>
              <a:ext uri="{FF2B5EF4-FFF2-40B4-BE49-F238E27FC236}">
                <a16:creationId xmlns:a16="http://schemas.microsoft.com/office/drawing/2014/main" id="{E222DD2D-B7C0-FE28-5381-C79EF98FD5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914400"/>
          <a:ext cx="75184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270199" imgH="554247" progId="Word.Document.8">
                  <p:embed/>
                </p:oleObj>
              </mc:Choice>
              <mc:Fallback>
                <p:oleObj name="Document" r:id="rId2" imgW="6270199" imgH="554247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914400"/>
                        <a:ext cx="751840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Rectangle 2">
            <a:extLst>
              <a:ext uri="{FF2B5EF4-FFF2-40B4-BE49-F238E27FC236}">
                <a16:creationId xmlns:a16="http://schemas.microsoft.com/office/drawing/2014/main" id="{EA62F7C8-07D6-7347-BF88-A6CB08C21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7413" name="Object 2">
            <a:extLst>
              <a:ext uri="{FF2B5EF4-FFF2-40B4-BE49-F238E27FC236}">
                <a16:creationId xmlns:a16="http://schemas.microsoft.com/office/drawing/2014/main" id="{4EA66FC4-69F4-7647-6AEB-7488463462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" y="1600200"/>
          <a:ext cx="899160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0" imgH="0" progId="Paint.Picture">
                  <p:embed/>
                </p:oleObj>
              </mc:Choice>
              <mc:Fallback>
                <p:oleObj name="Bitmap Image" r:id="rId4" imgW="0" imgH="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600200"/>
                        <a:ext cx="8991600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07D207-8FE8-B381-AC82-2A8C5EFE698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EEDF02F-2F47-4876-A5CB-43CC0EAB9479}" type="datetime2">
              <a:rPr lang="ur-PK"/>
              <a:pPr>
                <a:defRPr/>
              </a:pPr>
              <a:t>منگل، 04 ذو القعد، 1444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0FF21-DC80-3CE9-2AD2-D53D73FE8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0265FD9-01F1-48D0-A39C-F3A16727F11D}" type="slidenum">
              <a:rPr lang="en-US" altLang="en-US">
                <a:solidFill>
                  <a:srgbClr val="FFFFFF"/>
                </a:solidFill>
              </a:rPr>
              <a:pPr/>
              <a:t>16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F081324-E9E6-5BED-2D7B-3F9E3F5E3A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Molecular Compounds</a:t>
            </a:r>
          </a:p>
        </p:txBody>
      </p:sp>
      <p:graphicFrame>
        <p:nvGraphicFramePr>
          <p:cNvPr id="18435" name="Object 5">
            <a:extLst>
              <a:ext uri="{FF2B5EF4-FFF2-40B4-BE49-F238E27FC236}">
                <a16:creationId xmlns:a16="http://schemas.microsoft.com/office/drawing/2014/main" id="{85DAFA62-749F-FA05-9FC7-D963AB575F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143000"/>
          <a:ext cx="91440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009524" imgH="4505954" progId="Paint.Picture">
                  <p:embed/>
                </p:oleObj>
              </mc:Choice>
              <mc:Fallback>
                <p:oleObj name="Bitmap Image" r:id="rId2" imgW="6009524" imgH="4505954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43000"/>
                        <a:ext cx="91440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9284DE-FF0C-12C8-43A5-5D63A8CE3E9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5E244EB-6AA2-45E7-A956-3D7C13AF61E3}" type="datetime2">
              <a:rPr lang="ur-PK"/>
              <a:pPr>
                <a:defRPr/>
              </a:pPr>
              <a:t>منگل، 04 ذو القعد، 1444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2269B-8619-902A-B796-C8DAB054F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A7E4F76-D37C-40DB-A563-E2BFEDDAD6D9}" type="slidenum">
              <a:rPr lang="en-US" altLang="en-US">
                <a:solidFill>
                  <a:srgbClr val="FFFFFF"/>
                </a:solidFill>
              </a:rPr>
              <a:pPr/>
              <a:t>17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CD29684-2EDD-FADF-0FF6-68F1BF0215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Network Solids</a:t>
            </a:r>
          </a:p>
        </p:txBody>
      </p:sp>
      <p:graphicFrame>
        <p:nvGraphicFramePr>
          <p:cNvPr id="19459" name="Object 3">
            <a:extLst>
              <a:ext uri="{FF2B5EF4-FFF2-40B4-BE49-F238E27FC236}">
                <a16:creationId xmlns:a16="http://schemas.microsoft.com/office/drawing/2014/main" id="{FDB49F36-68D2-A6EC-F8FA-AC0FB4E065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4343400"/>
          <a:ext cx="5335588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334745" imgH="1428949" progId="Paint.Picture">
                  <p:embed/>
                </p:oleObj>
              </mc:Choice>
              <mc:Fallback>
                <p:oleObj name="Bitmap Image" r:id="rId2" imgW="5334745" imgH="1428949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343400"/>
                        <a:ext cx="5335588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 Box 4">
            <a:extLst>
              <a:ext uri="{FF2B5EF4-FFF2-40B4-BE49-F238E27FC236}">
                <a16:creationId xmlns:a16="http://schemas.microsoft.com/office/drawing/2014/main" id="{65D08E66-B24B-694D-5C6B-70EBA7E79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878013"/>
            <a:ext cx="7650163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Network solids are made of nonmetal atoms covalently bonded together to form large crystal lattices.  No individual molecules can be distinguished.  Examples include SiO</a:t>
            </a:r>
            <a:r>
              <a:rPr lang="en-US" altLang="en-US" baseline="-25000"/>
              <a:t>2</a:t>
            </a:r>
            <a:r>
              <a:rPr lang="en-US" altLang="en-US"/>
              <a:t> (quartz).  Corundum (Al</a:t>
            </a:r>
            <a:r>
              <a:rPr lang="en-US" altLang="en-US" baseline="-25000"/>
              <a:t>2</a:t>
            </a:r>
            <a:r>
              <a:rPr lang="en-US" altLang="en-US"/>
              <a:t>O</a:t>
            </a:r>
            <a:r>
              <a:rPr lang="en-US" altLang="en-US" baseline="-25000"/>
              <a:t>3</a:t>
            </a:r>
            <a:r>
              <a:rPr lang="en-US" altLang="en-US"/>
              <a:t>) also forms these, even though Al is considered a metal.  Network solids are among the hardest materials known.  They have extremely high melting points and do not conduct electricity.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419117-7CEF-76D4-AB5E-ADFF6BB99B8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E3FD175-54E6-403B-B1CE-A16B5D9AA69C}" type="datetime2">
              <a:rPr lang="ur-PK"/>
              <a:pPr>
                <a:defRPr/>
              </a:pPr>
              <a:t>منگل، 04 ذو القعد، 1444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FCA12-1372-15C0-05DA-C2C39F761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6731B5D-B688-4BFC-9967-DE057FA65DDA}" type="slidenum">
              <a:rPr lang="en-US" altLang="en-US">
                <a:solidFill>
                  <a:srgbClr val="FFFFFF"/>
                </a:solidFill>
              </a:rPr>
              <a:pPr/>
              <a:t>18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DC41AAC2-3995-9C4A-A52C-DEFF7273F5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993300"/>
                </a:solidFill>
              </a:rPr>
              <a:t>EXAMPLES OF SOME FORMULA</a:t>
            </a:r>
          </a:p>
        </p:txBody>
      </p:sp>
      <p:graphicFrame>
        <p:nvGraphicFramePr>
          <p:cNvPr id="173079" name="Group 23">
            <a:extLst>
              <a:ext uri="{FF2B5EF4-FFF2-40B4-BE49-F238E27FC236}">
                <a16:creationId xmlns:a16="http://schemas.microsoft.com/office/drawing/2014/main" id="{2B0CF7C6-B0AB-1708-D935-CEC2B9F78C4F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838200" y="2362200"/>
          <a:ext cx="7859713" cy="2705100"/>
        </p:xfrm>
        <a:graphic>
          <a:graphicData uri="http://schemas.openxmlformats.org/drawingml/2006/table">
            <a:tbl>
              <a:tblPr/>
              <a:tblGrid>
                <a:gridCol w="92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6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9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9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S.No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COMPOUND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FORMULA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ELEMENT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FORMULA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Water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Sodium hydroxide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Calcium carbonate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Ethanol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Sulphuric acid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Barium nitrate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H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NaOH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CaCO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H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5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OH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H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SO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Ba(NO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)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Hydrogen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Oxygen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Chlorine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Nitrogen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Fluorine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Bromine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H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O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Cl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N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Br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266979ED-4F2B-FF96-39B5-6B3DE5A7E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0505C7B-4223-4B8A-8932-4E4CE4B158AA}" type="slidenum">
              <a:rPr lang="en-US" altLang="en-US">
                <a:solidFill>
                  <a:srgbClr val="FFFFFF"/>
                </a:solidFill>
              </a:rPr>
              <a:pPr/>
              <a:t>19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39CB-331D-9C2C-8856-0C3A8AF4C28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D9321A4-7A24-433E-BA94-ECD0813A0080}" type="datetime2">
              <a:rPr lang="ur-PK"/>
              <a:pPr>
                <a:defRPr/>
              </a:pPr>
              <a:t>منگل، 04 ذو القعد، 1444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30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30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>
            <a:extLst>
              <a:ext uri="{FF2B5EF4-FFF2-40B4-BE49-F238E27FC236}">
                <a16:creationId xmlns:a16="http://schemas.microsoft.com/office/drawing/2014/main" id="{2EEF85E9-190B-3F6F-DEFE-5E8A70918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286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800000"/>
                </a:solidFill>
              </a:rPr>
              <a:t>Classification of Matter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01A256-455B-513D-B8F5-76C1AD45D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2AB83DC8-ACDD-49AD-93F6-E840718BE4B8}" type="slidenum">
              <a:rPr lang="en-US" altLang="en-US">
                <a:solidFill>
                  <a:srgbClr val="FFFFFF"/>
                </a:solidFill>
              </a:rPr>
              <a:pPr/>
              <a:t>2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AFCE5C-166C-7D43-D00D-E96EBB2823A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B3262DE-25C4-4918-A6EA-4F790C642743}" type="datetime2">
              <a:rPr lang="ur-PK"/>
              <a:pPr>
                <a:defRPr/>
              </a:pPr>
              <a:t>منگل، 04 ذو القعد، 1444</a:t>
            </a:fld>
            <a:endParaRPr lang="en-US"/>
          </a:p>
        </p:txBody>
      </p:sp>
      <p:sp>
        <p:nvSpPr>
          <p:cNvPr id="3077" name="Content Placeholder 7">
            <a:extLst>
              <a:ext uri="{FF2B5EF4-FFF2-40B4-BE49-F238E27FC236}">
                <a16:creationId xmlns:a16="http://schemas.microsoft.com/office/drawing/2014/main" id="{8A3F6456-8346-FCD2-D760-109D28CED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495800"/>
          </a:xfrm>
        </p:spPr>
        <p:txBody>
          <a:bodyPr/>
          <a:lstStyle/>
          <a:p>
            <a:r>
              <a:rPr lang="en-US" altLang="en-US"/>
              <a:t>Matter is a substance that occupy space and has mass.</a:t>
            </a:r>
          </a:p>
          <a:p>
            <a:r>
              <a:rPr lang="en-US" altLang="en-US"/>
              <a:t>Matter can be classified into</a:t>
            </a:r>
          </a:p>
          <a:p>
            <a:r>
              <a:rPr lang="en-US" altLang="en-US"/>
              <a:t>i. Pure Matter</a:t>
            </a:r>
          </a:p>
          <a:p>
            <a:r>
              <a:rPr lang="en-US" altLang="en-US"/>
              <a:t>ii. Impure Matter</a:t>
            </a:r>
            <a:endParaRPr lang="ur-PK" altLang="en-US"/>
          </a:p>
        </p:txBody>
      </p:sp>
      <p:pic>
        <p:nvPicPr>
          <p:cNvPr id="3078" name="Picture 9" descr="FG01_05a-d">
            <a:extLst>
              <a:ext uri="{FF2B5EF4-FFF2-40B4-BE49-F238E27FC236}">
                <a16:creationId xmlns:a16="http://schemas.microsoft.com/office/drawing/2014/main" id="{F6CE9B29-E8A4-4350-4437-E024298FB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1524000"/>
            <a:ext cx="442595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0313916D-CF57-F57F-A7AF-AE87CE070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676400"/>
            <a:ext cx="8686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4488" indent="-3444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800"/>
              <a:t>Heterogeneous mixtures are not uniform throughout.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800"/>
              <a:t>Homogeneous mixtures are uniform throughout.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800"/>
              <a:t>Homogeneous mixtures are called solutions.</a:t>
            </a:r>
          </a:p>
        </p:txBody>
      </p:sp>
      <p:sp>
        <p:nvSpPr>
          <p:cNvPr id="21507" name="Rectangle 9">
            <a:extLst>
              <a:ext uri="{FF2B5EF4-FFF2-40B4-BE49-F238E27FC236}">
                <a16:creationId xmlns:a16="http://schemas.microsoft.com/office/drawing/2014/main" id="{06BD4BD8-AC2E-1C0D-F64A-EC80F2AEA6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924800" cy="838200"/>
          </a:xfrm>
        </p:spPr>
        <p:txBody>
          <a:bodyPr/>
          <a:lstStyle/>
          <a:p>
            <a:pPr eaLnBrk="1" hangingPunct="1"/>
            <a:br>
              <a:rPr lang="en-US" altLang="en-US" b="1">
                <a:latin typeface="Arial" panose="020B0604020202020204" pitchFamily="34" charset="0"/>
              </a:rPr>
            </a:br>
            <a:r>
              <a:rPr lang="en-US" altLang="en-US" b="1">
                <a:solidFill>
                  <a:srgbClr val="993300"/>
                </a:solidFill>
                <a:latin typeface="Arial" panose="020B0604020202020204" pitchFamily="34" charset="0"/>
              </a:rPr>
              <a:t>Mixtures</a:t>
            </a:r>
            <a:br>
              <a:rPr lang="en-US" altLang="en-US" b="1">
                <a:latin typeface="Arial" panose="020B0604020202020204" pitchFamily="34" charset="0"/>
              </a:rPr>
            </a:br>
            <a:endParaRPr lang="en-US" altLang="en-US">
              <a:solidFill>
                <a:srgbClr val="8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1A966-67FB-9F87-760F-FEE232B31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6661BAB-F2CF-49AB-AAF0-A871C1F307B1}" type="slidenum">
              <a:rPr lang="en-US" altLang="en-US">
                <a:solidFill>
                  <a:srgbClr val="FFFFFF"/>
                </a:solidFill>
              </a:rPr>
              <a:pPr/>
              <a:t>20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02B3662-D514-810D-BD74-DF25C56F0E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294637-A612-4346-AAC8-90DE4337A6E3}" type="datetime2">
              <a:rPr lang="ur-PK"/>
              <a:pPr>
                <a:defRPr/>
              </a:pPr>
              <a:t>منگل، 04 ذو القعد، 1444</a:t>
            </a:fld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1DCB2599-DF9D-A542-6953-F43D2795B0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Mixtures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B306038E-90AC-E68F-090A-4406A088B0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2400" y="1600200"/>
            <a:ext cx="4800600" cy="5029200"/>
          </a:xfrm>
        </p:spPr>
        <p:txBody>
          <a:bodyPr/>
          <a:lstStyle/>
          <a:p>
            <a:r>
              <a:rPr lang="en-US" altLang="en-US" sz="2400"/>
              <a:t>A mixture of lead atoms and chlorine atoms.  They exist in no particular ratio and are not chemically combined with each other.  They can be separated by physical means.</a:t>
            </a:r>
          </a:p>
          <a:p>
            <a:endParaRPr lang="en-US" altLang="en-US" sz="2400"/>
          </a:p>
          <a:p>
            <a:r>
              <a:rPr lang="en-US" altLang="en-US" sz="2400"/>
              <a:t>A mixture of PbCl</a:t>
            </a:r>
            <a:r>
              <a:rPr lang="en-US" altLang="en-US" sz="2400" baseline="-25000"/>
              <a:t>2</a:t>
            </a:r>
            <a:r>
              <a:rPr lang="en-US" altLang="en-US" sz="2400"/>
              <a:t> and PbCl</a:t>
            </a:r>
            <a:r>
              <a:rPr lang="en-US" altLang="en-US" sz="2400" baseline="-25000"/>
              <a:t>4</a:t>
            </a:r>
            <a:r>
              <a:rPr lang="en-US" altLang="en-US" sz="2400"/>
              <a:t> formula units.  Again, they are in no particular ratio to each other and can be separated without chemical change.</a:t>
            </a:r>
            <a:endParaRPr lang="en-US" altLang="en-US"/>
          </a:p>
        </p:txBody>
      </p:sp>
      <p:graphicFrame>
        <p:nvGraphicFramePr>
          <p:cNvPr id="22532" name="Object 5">
            <a:extLst>
              <a:ext uri="{FF2B5EF4-FFF2-40B4-BE49-F238E27FC236}">
                <a16:creationId xmlns:a16="http://schemas.microsoft.com/office/drawing/2014/main" id="{6321262B-49B8-6A56-A6AA-84C4FA5EF2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1676400"/>
          <a:ext cx="2819400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076740" imgH="1561905" progId="Paint.Picture">
                  <p:embed/>
                </p:oleObj>
              </mc:Choice>
              <mc:Fallback>
                <p:oleObj name="Bitmap Image" r:id="rId2" imgW="2076740" imgH="1561905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76400"/>
                        <a:ext cx="2819400" cy="212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6">
            <a:extLst>
              <a:ext uri="{FF2B5EF4-FFF2-40B4-BE49-F238E27FC236}">
                <a16:creationId xmlns:a16="http://schemas.microsoft.com/office/drawing/2014/main" id="{0CAFD67A-384E-A4BD-EF61-E754F63B50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4267200"/>
          <a:ext cx="2819400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2076740" imgH="1561905" progId="Paint.Picture">
                  <p:embed/>
                </p:oleObj>
              </mc:Choice>
              <mc:Fallback>
                <p:oleObj name="Bitmap Image" r:id="rId4" imgW="2076740" imgH="1561905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67200"/>
                        <a:ext cx="2819400" cy="212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CCAD2B-9C31-8D44-C4B8-E63DB5B63AA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51ED6B-7511-4CC9-9B44-D5797545EE74}" type="datetime2">
              <a:rPr lang="ur-PK"/>
              <a:pPr>
                <a:defRPr/>
              </a:pPr>
              <a:t>منگل، 04 ذو القعد، 1444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E9502-733B-3E75-3186-08E3D9638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18703F2-1A02-44E6-9F47-1A9FD15240E9}" type="slidenum">
              <a:rPr lang="en-US" altLang="en-US">
                <a:solidFill>
                  <a:srgbClr val="FFFFFF"/>
                </a:solidFill>
              </a:rPr>
              <a:pPr/>
              <a:t>21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2DCDB850-6D73-0CB7-1B72-498C470B75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993300"/>
                </a:solidFill>
              </a:rPr>
              <a:t>CHARACTERISTICS OF MIXTURE</a:t>
            </a:r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724AAB39-3F31-5C52-C0C0-C7ABA0ED76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2800"/>
              <a:t>It is an impure substance</a:t>
            </a:r>
          </a:p>
          <a:p>
            <a:pPr eaLnBrk="1" hangingPunct="1"/>
            <a:r>
              <a:rPr lang="en-GB" altLang="en-US" sz="2800"/>
              <a:t>No formula</a:t>
            </a:r>
          </a:p>
          <a:p>
            <a:pPr eaLnBrk="1" hangingPunct="1"/>
            <a:r>
              <a:rPr lang="en-GB" altLang="en-US" sz="2800"/>
              <a:t>They can be mixed in any ratio.</a:t>
            </a:r>
          </a:p>
          <a:p>
            <a:pPr eaLnBrk="1" hangingPunct="1"/>
            <a:r>
              <a:rPr lang="en-GB" altLang="en-US" sz="2800"/>
              <a:t>The properties of the mixture are the properties of its constituents.</a:t>
            </a:r>
          </a:p>
          <a:p>
            <a:pPr eaLnBrk="1" hangingPunct="1"/>
            <a:r>
              <a:rPr lang="en-GB" altLang="en-US" sz="2800"/>
              <a:t>Constituents can be easily seperated by physical methods e.g. heating, drying, crystallization, distillation etc.</a:t>
            </a:r>
          </a:p>
          <a:p>
            <a:pPr eaLnBrk="1" hangingPunct="1"/>
            <a:r>
              <a:rPr lang="en-GB" altLang="en-US" sz="2800"/>
              <a:t>It is either homogenous or heterogenous.</a:t>
            </a:r>
            <a:endParaRPr lang="en-US" altLang="en-US" sz="2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96624-573B-0041-52FB-A7B061BC7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D19E684-5C80-4C17-BAEB-EBDCFD0CD0D9}" type="slidenum">
              <a:rPr lang="en-US" altLang="en-US">
                <a:solidFill>
                  <a:srgbClr val="FFFFFF"/>
                </a:solidFill>
              </a:rPr>
              <a:pPr/>
              <a:t>22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EF6F2F-7EEB-F296-983A-86A228E4E03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C741090-1B0A-4ADB-AC94-BCBC8A4433EF}" type="datetime2">
              <a:rPr lang="ur-PK"/>
              <a:pPr>
                <a:defRPr/>
              </a:pPr>
              <a:t>منگل، 04 ذو القعد، 1444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8BE0CFA5-1346-5592-F135-BAA08DE561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/>
              <a:t>DIFFERENCE BETWEEN COMPOUNDS &amp; MIXTURES</a:t>
            </a:r>
          </a:p>
        </p:txBody>
      </p:sp>
      <p:graphicFrame>
        <p:nvGraphicFramePr>
          <p:cNvPr id="132134" name="Group 38">
            <a:extLst>
              <a:ext uri="{FF2B5EF4-FFF2-40B4-BE49-F238E27FC236}">
                <a16:creationId xmlns:a16="http://schemas.microsoft.com/office/drawing/2014/main" id="{0EF0B3A6-696D-E439-D20A-D70D5F075331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228600" y="1600200"/>
          <a:ext cx="8583613" cy="4114800"/>
        </p:xfrm>
        <a:graphic>
          <a:graphicData uri="http://schemas.openxmlformats.org/drawingml/2006/table">
            <a:tbl>
              <a:tblPr/>
              <a:tblGrid>
                <a:gridCol w="887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S. No.</a:t>
                      </a:r>
                    </a:p>
                  </a:txBody>
                  <a:tcPr marL="91445" marR="91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MIXTURE</a:t>
                      </a: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COMPOUNDS</a:t>
                      </a: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9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5" marR="91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The substance are mixed together, no reaction take place.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Composition can be varied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Properties of the constituents present,  remain same.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Can be separated by physical method such as filtration, distillation etc.</a:t>
                      </a: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Substance chemically react to form a new compound.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Composition of new compound is always same.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The properties of new compound are very different from those of the element in it.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Cannot easily be separated into its elements.</a:t>
                      </a: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30DC38C-D5B0-5C7A-BCE2-6D472DBDD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26BCE77-3413-475B-9849-3D10F482256D}" type="slidenum">
              <a:rPr lang="en-US" altLang="en-US">
                <a:solidFill>
                  <a:srgbClr val="FFFFFF"/>
                </a:solidFill>
              </a:rPr>
              <a:pPr/>
              <a:t>23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08065CA-0941-46A5-2189-539E326801F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CFF5D2C-5B0E-41B0-8106-5E27CB530721}" type="datetime2">
              <a:rPr lang="ur-PK"/>
              <a:pPr>
                <a:defRPr/>
              </a:pPr>
              <a:t>منگل، 04 ذو القعد، 1444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1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1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>
            <a:extLst>
              <a:ext uri="{FF2B5EF4-FFF2-40B4-BE49-F238E27FC236}">
                <a16:creationId xmlns:a16="http://schemas.microsoft.com/office/drawing/2014/main" id="{038286B2-7E20-2CA3-9A34-819E7A15F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r-PK" altLang="en-US"/>
          </a:p>
        </p:txBody>
      </p:sp>
      <p:pic>
        <p:nvPicPr>
          <p:cNvPr id="29700" name="Picture 4" descr="EleCpdMixALL">
            <a:extLst>
              <a:ext uri="{FF2B5EF4-FFF2-40B4-BE49-F238E27FC236}">
                <a16:creationId xmlns:a16="http://schemas.microsoft.com/office/drawing/2014/main" id="{54296AAA-8015-0296-29A0-2FD74316F5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28600"/>
            <a:ext cx="7924800" cy="6357938"/>
          </a:xfrm>
          <a:noFill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CBDF8-B15B-6AEE-46ED-722004090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D726700-10E8-40FA-86FE-B6B5E8FA900E}" type="slidenum">
              <a:rPr lang="en-US" altLang="en-US">
                <a:solidFill>
                  <a:srgbClr val="FFFFFF"/>
                </a:solidFill>
              </a:rPr>
              <a:pPr/>
              <a:t>24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C88CB3-23A4-F504-7EE7-C9891A81DCB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650CFB4-732E-4AC6-B6DD-7EBB2BD60F3B}" type="datetime2">
              <a:rPr lang="ur-PK"/>
              <a:pPr>
                <a:defRPr/>
              </a:pPr>
              <a:t>منگل، 04 ذو القعد، 1444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44AF976-0DF1-FDAD-32C7-6E64A1FD5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219200"/>
            <a:ext cx="8839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200" b="1"/>
              <a:t>Physical properties</a:t>
            </a:r>
            <a:r>
              <a:rPr lang="en-US" altLang="en-US" sz="2200"/>
              <a:t> can be measure without changing the basic identity of the substance (e.g., color, density, odor, melting point)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200" b="1"/>
              <a:t>Chemical properties</a:t>
            </a:r>
            <a:r>
              <a:rPr lang="en-US" altLang="en-US" sz="2200"/>
              <a:t> describe how substances react or change to form different substances (e.g., hydrogen burns in oxygen)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200" b="1"/>
              <a:t>Intensive physical properties</a:t>
            </a:r>
            <a:r>
              <a:rPr lang="en-US" altLang="en-US" sz="2200"/>
              <a:t> do not depend on how much of the substance is present.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200"/>
              <a:t>Examples: density, temperature, and melting point.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200" b="1"/>
              <a:t>Extensive physical properties</a:t>
            </a:r>
            <a:r>
              <a:rPr lang="en-US" altLang="en-US" sz="2200"/>
              <a:t> depend on the amount of substance present.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200"/>
              <a:t>Examples: mass, volume, pressure.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CCC15F56-B7BF-6095-371D-DA218D32B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286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4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0CED6-9670-9159-1884-542478B6D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A37B425-896C-4A54-93F1-E22DC1119C08}" type="slidenum">
              <a:rPr lang="en-US" altLang="en-US">
                <a:solidFill>
                  <a:srgbClr val="FFFFFF"/>
                </a:solidFill>
              </a:rPr>
              <a:pPr/>
              <a:t>25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B927D17-4C70-503E-7530-BCF420710B5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8D55C74-BB57-4755-A576-C667F728C671}" type="datetime2">
              <a:rPr lang="ur-PK"/>
              <a:pPr>
                <a:defRPr/>
              </a:pPr>
              <a:t>منگل، 04 ذو القعد، 1444</a:t>
            </a:fld>
            <a:endParaRPr lang="en-US"/>
          </a:p>
        </p:txBody>
      </p:sp>
      <p:sp>
        <p:nvSpPr>
          <p:cNvPr id="26630" name="Rectangle 1">
            <a:extLst>
              <a:ext uri="{FF2B5EF4-FFF2-40B4-BE49-F238E27FC236}">
                <a16:creationId xmlns:a16="http://schemas.microsoft.com/office/drawing/2014/main" id="{889DB990-5E97-FB7F-5F20-00DD12D19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93700"/>
            <a:ext cx="8305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Physical vs. Chemical Properties</a:t>
            </a:r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D7B769E3-CE7D-D4C2-CB70-C05B5245B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219200"/>
            <a:ext cx="8839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800"/>
              <a:t>When a substance undergoes a physical change, its physical appearance changes. 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/>
              <a:t>Ice melts: a solid is converted into a liquid.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800"/>
              <a:t>Physical changes do not result in a change of composition.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800"/>
              <a:t>When a substance changes its composition, it undergoes a chemical change: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/>
              <a:t>When pure hydrogen and pure oxygen react completely, they form pure water.  In the flask containing water, there is no oxygen or hydrogen left over.</a:t>
            </a: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D2926483-E933-E473-074A-D91D75969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286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4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75A50-EE20-89BA-C2B4-7CBC8604A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A000753-63DE-4F94-9B41-256C0D357915}" type="slidenum">
              <a:rPr lang="en-US" altLang="en-US">
                <a:solidFill>
                  <a:srgbClr val="FFFFFF"/>
                </a:solidFill>
              </a:rPr>
              <a:pPr/>
              <a:t>26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5C79770-5FD4-F44E-3DB1-774253BCB49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83A5B6F-6D61-4C46-912C-8049BDF6B651}" type="datetime2">
              <a:rPr lang="ur-PK"/>
              <a:pPr>
                <a:defRPr/>
              </a:pPr>
              <a:t>منگل، 04 ذو القعد، 1444</a:t>
            </a:fld>
            <a:endParaRPr lang="en-US"/>
          </a:p>
        </p:txBody>
      </p:sp>
      <p:sp>
        <p:nvSpPr>
          <p:cNvPr id="27654" name="Rectangle 1">
            <a:extLst>
              <a:ext uri="{FF2B5EF4-FFF2-40B4-BE49-F238E27FC236}">
                <a16:creationId xmlns:a16="http://schemas.microsoft.com/office/drawing/2014/main" id="{70E310EC-8E2D-FC74-C419-530D8FAA5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00038"/>
            <a:ext cx="65357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Physical and Chemical Changes</a:t>
            </a:r>
          </a:p>
        </p:txBody>
      </p: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D7E2D30E-1F2D-FBDA-BDAF-61B716FF4B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/>
            <a:r>
              <a:rPr lang="en-US" altLang="en-US" sz="3200"/>
              <a:t>TESTING THE PURITY OF A SUBSTANCE</a:t>
            </a:r>
          </a:p>
        </p:txBody>
      </p:sp>
      <p:graphicFrame>
        <p:nvGraphicFramePr>
          <p:cNvPr id="155683" name="Group 35">
            <a:extLst>
              <a:ext uri="{FF2B5EF4-FFF2-40B4-BE49-F238E27FC236}">
                <a16:creationId xmlns:a16="http://schemas.microsoft.com/office/drawing/2014/main" id="{2B035971-807F-DAAF-9D61-E661EB4B8609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152400" y="1143000"/>
          <a:ext cx="8839200" cy="4589463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S.No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PURE SUBSTANCE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IMPURE SUBSTANCE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MELTING POINT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It melts at a fix temperature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e.g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pure naphthalene melts at 80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Do not have a fix melting point. It melts at a range of temperature. Impurity lower down the m.p. The greater the % of impurity the lower the m.p. e.g. impure naphthalene melts at 76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  to 78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6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BOILING POINT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It boils at fixed temperature e.g. pure ethanol boils at 78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It boils at a range of temperature e.g. petrol boils at 35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 to 75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9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CHROMATOGRAPHY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Pure substance will form one spot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Impure substance will form several spots.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16B8F3EE-E1B3-7038-6FA8-66893676A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F95D2F3-1C31-4C06-A30B-E80F71CE7B8F}" type="slidenum">
              <a:rPr lang="en-US" altLang="en-US">
                <a:solidFill>
                  <a:srgbClr val="FFFFFF"/>
                </a:solidFill>
              </a:rPr>
              <a:pPr/>
              <a:t>27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63BF9E9-4326-8788-ED5C-A92191822F0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CC7BE63-450D-4815-84FA-076DAB1B47DA}" type="datetime2">
              <a:rPr lang="ur-PK"/>
              <a:pPr>
                <a:defRPr/>
              </a:pPr>
              <a:t>منگل، 04 ذو القعد، 1444</a:t>
            </a:fld>
            <a:endParaRPr lang="en-US"/>
          </a:p>
        </p:txBody>
      </p:sp>
      <p:sp>
        <p:nvSpPr>
          <p:cNvPr id="28704" name="Footer Placeholder 4">
            <a:extLst>
              <a:ext uri="{FF2B5EF4-FFF2-40B4-BE49-F238E27FC236}">
                <a16:creationId xmlns:a16="http://schemas.microsoft.com/office/drawing/2014/main" id="{3C666304-C2AD-C7C2-5102-A135DBADD327}"/>
              </a:ext>
            </a:extLst>
          </p:cNvPr>
          <p:cNvSpPr txBox="1">
            <a:spLocks/>
          </p:cNvSpPr>
          <p:nvPr/>
        </p:nvSpPr>
        <p:spPr bwMode="auto">
          <a:xfrm>
            <a:off x="3276600" y="6326188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sz="1200">
                <a:solidFill>
                  <a:srgbClr val="FFFFFF"/>
                </a:solidFill>
              </a:rPr>
              <a:t>Topic 5.1 : ELEMENTS, COMPOUNDS &amp; MIXTURES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5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5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5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56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56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56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56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56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56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56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56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>
            <a:extLst>
              <a:ext uri="{FF2B5EF4-FFF2-40B4-BE49-F238E27FC236}">
                <a16:creationId xmlns:a16="http://schemas.microsoft.com/office/drawing/2014/main" id="{DFC46806-38EE-4F67-EEA4-027790EF97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048000"/>
          </a:xfrm>
        </p:spPr>
        <p:txBody>
          <a:bodyPr/>
          <a:lstStyle/>
          <a:p>
            <a:pPr algn="ctr" eaLnBrk="1" hangingPunct="1"/>
            <a:endParaRPr lang="en-US" altLang="en-US" sz="4400" b="1"/>
          </a:p>
          <a:p>
            <a:pPr algn="ctr" eaLnBrk="1" hangingPunct="1"/>
            <a:endParaRPr lang="en-US" altLang="en-US" sz="4400" b="1"/>
          </a:p>
          <a:p>
            <a:pPr algn="ctr" eaLnBrk="1" hangingPunct="1"/>
            <a:r>
              <a:rPr lang="en-US" altLang="en-US" sz="4400" b="1"/>
              <a:t>THE END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17E62-6B15-CF88-EAA5-D669148ED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6407FC7-4F1D-47B9-91AA-753AC80C9747}" type="slidenum">
              <a:rPr lang="en-US" altLang="en-US">
                <a:solidFill>
                  <a:srgbClr val="FFFFFF"/>
                </a:solidFill>
              </a:rPr>
              <a:pPr/>
              <a:t>28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9481F1-B24D-4EDD-3B95-3B559E0333D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1868F87-5700-4FC1-AF4C-24836A43ADBA}" type="datetime2">
              <a:rPr lang="ur-PK"/>
              <a:pPr>
                <a:defRPr/>
              </a:pPr>
              <a:t>منگل، 04 ذو القعد، 1444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F373B12-5E45-76BE-B2B3-5FEE43532C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839200" cy="4800600"/>
          </a:xfrm>
          <a:noFill/>
        </p:spPr>
        <p:txBody>
          <a:bodyPr/>
          <a:lstStyle/>
          <a:p>
            <a:pPr eaLnBrk="1" hangingPunct="1"/>
            <a:r>
              <a:rPr lang="en-US" altLang="en-US" sz="2200"/>
              <a:t>If matter is not uniform throughout, then it is a</a:t>
            </a:r>
            <a:r>
              <a:rPr lang="en-US" altLang="en-US" sz="2200" b="1"/>
              <a:t> </a:t>
            </a:r>
            <a:r>
              <a:rPr lang="en-US" altLang="en-US" sz="2200" b="1" i="1"/>
              <a:t>heterogeneous mixture</a:t>
            </a:r>
            <a:r>
              <a:rPr lang="en-US" altLang="en-US" sz="2200" b="1"/>
              <a:t>.</a:t>
            </a:r>
          </a:p>
          <a:p>
            <a:pPr eaLnBrk="1" hangingPunct="1"/>
            <a:r>
              <a:rPr lang="en-US" altLang="en-US" sz="2200"/>
              <a:t>If matter is uniform throughout, it is </a:t>
            </a:r>
            <a:r>
              <a:rPr lang="en-US" altLang="en-US" sz="2200" b="1" i="1"/>
              <a:t>homogeneous</a:t>
            </a:r>
            <a:r>
              <a:rPr lang="en-US" altLang="en-US" sz="2200" b="1"/>
              <a:t>.</a:t>
            </a:r>
          </a:p>
          <a:p>
            <a:pPr eaLnBrk="1" hangingPunct="1"/>
            <a:r>
              <a:rPr lang="en-US" altLang="en-US" sz="2200"/>
              <a:t>If homogeneous matter can be separated by physical means, then the matter is a mixture.</a:t>
            </a:r>
          </a:p>
          <a:p>
            <a:pPr eaLnBrk="1" hangingPunct="1"/>
            <a:r>
              <a:rPr lang="en-US" altLang="en-US" sz="2200"/>
              <a:t>If homogeneous matter cannot be separated by physical means, then the matter is a </a:t>
            </a:r>
            <a:r>
              <a:rPr lang="en-US" altLang="en-US" sz="2200" b="1" i="1"/>
              <a:t>pure substance</a:t>
            </a:r>
            <a:r>
              <a:rPr lang="en-US" altLang="en-US" sz="2200" b="1"/>
              <a:t>.</a:t>
            </a:r>
          </a:p>
          <a:p>
            <a:pPr eaLnBrk="1" hangingPunct="1"/>
            <a:r>
              <a:rPr lang="en-US" altLang="en-US" sz="2200"/>
              <a:t>If a pure substance can be decomposed into something else, then the substance is a </a:t>
            </a:r>
            <a:r>
              <a:rPr lang="en-US" altLang="en-US" sz="2200" b="1" i="1"/>
              <a:t>compound</a:t>
            </a:r>
            <a:r>
              <a:rPr lang="en-US" altLang="en-US" sz="2200"/>
              <a:t>.</a:t>
            </a:r>
          </a:p>
          <a:p>
            <a:pPr eaLnBrk="1" hangingPunct="1"/>
            <a:r>
              <a:rPr lang="en-US" altLang="en-US" sz="2200"/>
              <a:t>If a pure substance cannot be decomposed into something else, then the substance is an </a:t>
            </a:r>
            <a:r>
              <a:rPr lang="en-US" altLang="en-US" sz="2200" b="1"/>
              <a:t>element</a:t>
            </a:r>
            <a:r>
              <a:rPr lang="en-US" altLang="en-US" sz="2200"/>
              <a:t>.</a:t>
            </a:r>
          </a:p>
          <a:p>
            <a:pPr eaLnBrk="1" hangingPunct="1"/>
            <a:endParaRPr lang="en-US" altLang="en-US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09881-CF88-16C5-5692-098AA8459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42CAF981-D8FA-4266-B5AA-E7C8738E0E7F}" type="slidenum">
              <a:rPr lang="en-US" altLang="en-US">
                <a:solidFill>
                  <a:srgbClr val="FFFFFF"/>
                </a:solidFill>
              </a:rPr>
              <a:pPr/>
              <a:t>3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DB7F37-65F6-6C0E-D3D4-500E60CBBF9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0BAFFF2-A1C5-4670-BC3F-3ABA19889925}" type="datetime2">
              <a:rPr lang="ur-PK"/>
              <a:pPr>
                <a:defRPr/>
              </a:pPr>
              <a:t>منگل، 04 ذو القعد، 1444</a:t>
            </a:fld>
            <a:endParaRPr lang="en-US"/>
          </a:p>
        </p:txBody>
      </p:sp>
      <p:sp>
        <p:nvSpPr>
          <p:cNvPr id="4101" name="Title 6">
            <a:extLst>
              <a:ext uri="{FF2B5EF4-FFF2-40B4-BE49-F238E27FC236}">
                <a16:creationId xmlns:a16="http://schemas.microsoft.com/office/drawing/2014/main" id="{80C2B718-8D30-3BD4-340D-BAF43C591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en-US" b="1">
                <a:latin typeface="Arial" panose="020B0604020202020204" pitchFamily="34" charset="0"/>
              </a:rPr>
            </a:b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Pure Substances and Mixtures</a:t>
            </a:r>
            <a:br>
              <a:rPr lang="en-US" altLang="en-US"/>
            </a:br>
            <a:endParaRPr lang="ur-PK" altLang="en-US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FG01_09">
            <a:extLst>
              <a:ext uri="{FF2B5EF4-FFF2-40B4-BE49-F238E27FC236}">
                <a16:creationId xmlns:a16="http://schemas.microsoft.com/office/drawing/2014/main" id="{A6CA35BF-F940-9B68-80D8-9696FBC35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11113"/>
            <a:ext cx="7261225" cy="608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041A78-B06C-CC07-F5D1-3A62A8D0F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820CECB-27CF-4A68-B7E2-A45A60CEC356}" type="slidenum">
              <a:rPr lang="en-US" altLang="en-US">
                <a:solidFill>
                  <a:srgbClr val="FFFFFF"/>
                </a:solidFill>
              </a:rPr>
              <a:pPr/>
              <a:t>4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6E2681-E50E-80C7-0E15-5DFE2B3DB2F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547FCA4-EF6D-41E5-9FE2-F6C8D587DA4E}" type="datetime2">
              <a:rPr lang="ur-PK"/>
              <a:pPr>
                <a:defRPr/>
              </a:pPr>
              <a:t>منگل، 04 ذو القعد، 1444</a:t>
            </a:fld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C4C05BD4-365B-82EE-0B73-384A22D80F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b="1">
                <a:solidFill>
                  <a:srgbClr val="FF0000"/>
                </a:solidFill>
              </a:rPr>
              <a:t>CHARACTERISTICS OF PURE &amp; IMPURE SUBSTANCES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4800D36D-D709-F95A-EFF0-8307EDE2C5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altLang="en-US"/>
              <a:t>A pure substance boils at a constant temperature i.e. it has a fix boiling point. An impure liquid could boil higher than the expected boiling point and over a range of temperature.  </a:t>
            </a:r>
          </a:p>
          <a:p>
            <a:pPr lvl="1" eaLnBrk="1" hangingPunct="1"/>
            <a:r>
              <a:rPr lang="en-US" altLang="en-US"/>
              <a:t>A pure substance melts quite sharply at the melting point. An impure solid melts below its expected melting point and more slowly over a wider temperature range.</a:t>
            </a:r>
            <a:r>
              <a:rPr lang="en-US" altLang="en-US" sz="240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91924-8521-0A45-4771-688CC8646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A3690EB-17BF-48D7-9C3B-9BF8691067BC}" type="slidenum">
              <a:rPr lang="en-US" altLang="en-US">
                <a:solidFill>
                  <a:srgbClr val="FFFFFF"/>
                </a:solidFill>
              </a:rPr>
              <a:pPr/>
              <a:t>5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9A2EF8-4F20-8429-38E2-5A7D4ABCDC9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AE2952C-910B-4B20-84E2-6B4BE3CFD767}" type="datetime2">
              <a:rPr lang="ur-PK"/>
              <a:pPr>
                <a:defRPr/>
              </a:pPr>
              <a:t>منگل، 04 ذو القعد، 1444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9ABF6D0-FDD7-3E08-E24B-58429CD8E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47800"/>
            <a:ext cx="8610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4488" indent="-3444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800"/>
              <a:t>Element consist of unique type of atoms.</a:t>
            </a:r>
          </a:p>
          <a:p>
            <a:pPr>
              <a:buFontTx/>
              <a:buChar char="•"/>
            </a:pPr>
            <a:r>
              <a:rPr lang="en-US" altLang="en-US" sz="2800"/>
              <a:t>Element cannot be further broken into simple substance by any chemical or physical means.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800"/>
              <a:t>There are 118 elements known.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800"/>
              <a:t>Each element is given a unique chemical symbol (one or two letters).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800"/>
              <a:t>Elements are building blocks of matter.</a:t>
            </a:r>
          </a:p>
        </p:txBody>
      </p:sp>
      <p:sp>
        <p:nvSpPr>
          <p:cNvPr id="7171" name="Rectangle 8">
            <a:extLst>
              <a:ext uri="{FF2B5EF4-FFF2-40B4-BE49-F238E27FC236}">
                <a16:creationId xmlns:a16="http://schemas.microsoft.com/office/drawing/2014/main" id="{839CE00E-7876-43EA-5297-F09808E06F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924800" cy="1143000"/>
          </a:xfrm>
        </p:spPr>
        <p:txBody>
          <a:bodyPr/>
          <a:lstStyle/>
          <a:p>
            <a:pPr eaLnBrk="1" hangingPunct="1"/>
            <a:br>
              <a:rPr lang="en-US" altLang="en-US" b="1">
                <a:latin typeface="Arial" panose="020B0604020202020204" pitchFamily="34" charset="0"/>
              </a:rPr>
            </a:br>
            <a:r>
              <a:rPr lang="en-US" altLang="en-US" b="1">
                <a:solidFill>
                  <a:srgbClr val="993300"/>
                </a:solidFill>
                <a:latin typeface="Arial" panose="020B0604020202020204" pitchFamily="34" charset="0"/>
              </a:rPr>
              <a:t>Elements</a:t>
            </a:r>
            <a:br>
              <a:rPr lang="en-US" altLang="en-US" sz="4800"/>
            </a:br>
            <a:endParaRPr lang="en-US" altLang="en-US">
              <a:solidFill>
                <a:srgbClr val="8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E5DD9-FCE0-0932-EA02-58F818822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48B562FE-9EF5-48A8-8525-1DCF74BDEC6E}" type="slidenum">
              <a:rPr lang="en-US" altLang="en-US">
                <a:solidFill>
                  <a:srgbClr val="FFFFFF"/>
                </a:solidFill>
              </a:rPr>
              <a:pPr/>
              <a:t>6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CCDECA9-9316-E925-6919-52E92AE618C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9D17A28-2221-4867-8D62-A8EE78D94272}" type="datetime2">
              <a:rPr lang="ur-PK"/>
              <a:pPr>
                <a:defRPr/>
              </a:pPr>
              <a:t>منگل، 04 ذو القعد، 1444</a:t>
            </a:fld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106660A-8323-C27D-8DB4-FE80D8BF39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Elements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CFD6F16-2FD7-E38D-695E-C83E72D475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33800" y="1676400"/>
            <a:ext cx="5029200" cy="4876800"/>
          </a:xfrm>
        </p:spPr>
        <p:txBody>
          <a:bodyPr/>
          <a:lstStyle/>
          <a:p>
            <a:r>
              <a:rPr lang="en-US" altLang="en-US" sz="2400"/>
              <a:t>A sample of lead atoms (Pb).  All atoms in the sample consist of lead, so the substance is homogeneous.</a:t>
            </a:r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r>
              <a:rPr lang="en-US" altLang="en-US" sz="2400"/>
              <a:t>A sample of chlorine atoms (Cl).  All atoms in the sample consist of chlorine, so the substance is homogeneous.</a:t>
            </a:r>
          </a:p>
        </p:txBody>
      </p:sp>
      <p:graphicFrame>
        <p:nvGraphicFramePr>
          <p:cNvPr id="8196" name="Object 5">
            <a:extLst>
              <a:ext uri="{FF2B5EF4-FFF2-40B4-BE49-F238E27FC236}">
                <a16:creationId xmlns:a16="http://schemas.microsoft.com/office/drawing/2014/main" id="{8DEF82FF-4B6E-749F-9215-D5D294CABC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1676400"/>
          <a:ext cx="2590800" cy="193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095793" imgH="1561905" progId="Paint.Picture">
                  <p:embed/>
                </p:oleObj>
              </mc:Choice>
              <mc:Fallback>
                <p:oleObj name="Bitmap Image" r:id="rId2" imgW="2095793" imgH="1561905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76400"/>
                        <a:ext cx="2590800" cy="193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6">
            <a:extLst>
              <a:ext uri="{FF2B5EF4-FFF2-40B4-BE49-F238E27FC236}">
                <a16:creationId xmlns:a16="http://schemas.microsoft.com/office/drawing/2014/main" id="{7D86C703-AEFF-57D7-D137-FAA105AC0C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4038600"/>
          <a:ext cx="2590800" cy="195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2104762" imgH="1590897" progId="Paint.Picture">
                  <p:embed/>
                </p:oleObj>
              </mc:Choice>
              <mc:Fallback>
                <p:oleObj name="Bitmap Image" r:id="rId4" imgW="2104762" imgH="159089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038600"/>
                        <a:ext cx="2590800" cy="195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037A92-761F-FB72-B6FB-3338A5EE343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2A03D66-78B4-4CA8-8D2D-6C9181AF92C1}" type="datetime2">
              <a:rPr lang="ur-PK"/>
              <a:pPr>
                <a:defRPr/>
              </a:pPr>
              <a:t>منگل، 04 ذو القعد، 1444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9CA32-21F1-1E19-B7DB-B14A82421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4035333-4AB9-4E59-A89F-35BBB9626B56}" type="slidenum">
              <a:rPr lang="en-US" altLang="en-US">
                <a:solidFill>
                  <a:srgbClr val="FFFFFF"/>
                </a:solidFill>
              </a:rPr>
              <a:pPr/>
              <a:t>7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4ABFCC6B-D7FA-325C-C1AD-FD2CD990A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676400"/>
            <a:ext cx="8686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4488" indent="-3444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FontTx/>
              <a:buChar char="•"/>
            </a:pPr>
            <a:endParaRPr lang="en-US" altLang="en-US" sz="2800"/>
          </a:p>
          <a:p>
            <a:endParaRPr lang="en-US" altLang="en-US" sz="2800">
              <a:solidFill>
                <a:srgbClr val="003399"/>
              </a:solidFill>
            </a:endParaRPr>
          </a:p>
        </p:txBody>
      </p:sp>
      <p:pic>
        <p:nvPicPr>
          <p:cNvPr id="9219" name="Picture 5" descr="FG01_06">
            <a:extLst>
              <a:ext uri="{FF2B5EF4-FFF2-40B4-BE49-F238E27FC236}">
                <a16:creationId xmlns:a16="http://schemas.microsoft.com/office/drawing/2014/main" id="{309F9F34-288E-CCC7-BA2D-2F6BB6069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2209800"/>
            <a:ext cx="8045450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6">
            <a:extLst>
              <a:ext uri="{FF2B5EF4-FFF2-40B4-BE49-F238E27FC236}">
                <a16:creationId xmlns:a16="http://schemas.microsoft.com/office/drawing/2014/main" id="{4E7FE7D0-593E-2ED8-815E-35B07BE0B0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24800" cy="1143000"/>
          </a:xfrm>
        </p:spPr>
        <p:txBody>
          <a:bodyPr/>
          <a:lstStyle/>
          <a:p>
            <a:pPr eaLnBrk="1" hangingPunct="1"/>
            <a:br>
              <a:rPr lang="en-US" altLang="en-US" b="1">
                <a:latin typeface="Arial" panose="020B0604020202020204" pitchFamily="34" charset="0"/>
              </a:rPr>
            </a:br>
            <a:r>
              <a:rPr lang="en-US" altLang="en-US" b="1">
                <a:solidFill>
                  <a:srgbClr val="993300"/>
                </a:solidFill>
                <a:latin typeface="Arial" panose="020B0604020202020204" pitchFamily="34" charset="0"/>
              </a:rPr>
              <a:t>Elements</a:t>
            </a:r>
            <a:br>
              <a:rPr lang="en-US" altLang="en-US" sz="4800"/>
            </a:br>
            <a:endParaRPr lang="en-US" altLang="en-US">
              <a:solidFill>
                <a:srgbClr val="8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BAD780-50C5-FA79-EA32-BB932E888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2648F76-76AC-4038-BF07-5042AC4A2D8F}" type="slidenum">
              <a:rPr lang="en-US" altLang="en-US">
                <a:solidFill>
                  <a:srgbClr val="FFFFFF"/>
                </a:solidFill>
              </a:rPr>
              <a:pPr/>
              <a:t>8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DF27A5-E24A-2C84-4E7A-B6E50CC1B71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F55AEB7-204E-4F6F-AD64-7990078FCC3E}" type="datetime2">
              <a:rPr lang="ur-PK"/>
              <a:pPr>
                <a:defRPr/>
              </a:pPr>
              <a:t>منگل، 04 ذو القعد، 1444</a:t>
            </a:fld>
            <a:endParaRPr lang="en-US"/>
          </a:p>
        </p:txBody>
      </p:sp>
      <p:sp>
        <p:nvSpPr>
          <p:cNvPr id="9223" name="Rectangle 1">
            <a:extLst>
              <a:ext uri="{FF2B5EF4-FFF2-40B4-BE49-F238E27FC236}">
                <a16:creationId xmlns:a16="http://schemas.microsoft.com/office/drawing/2014/main" id="{47574F4F-77A3-2A5C-AD1A-70CF8CFE2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3" y="1325563"/>
            <a:ext cx="8610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4488" indent="-3444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b="1">
                <a:solidFill>
                  <a:schemeClr val="bg1"/>
                </a:solidFill>
              </a:rPr>
              <a:t>The earth’s crust consists of 5 main elements.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b="1">
                <a:solidFill>
                  <a:schemeClr val="bg1"/>
                </a:solidFill>
              </a:rPr>
              <a:t>The human body consists mostly of 3 main elements.</a:t>
            </a: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23" name="Rectangle 19">
            <a:extLst>
              <a:ext uri="{FF2B5EF4-FFF2-40B4-BE49-F238E27FC236}">
                <a16:creationId xmlns:a16="http://schemas.microsoft.com/office/drawing/2014/main" id="{6A89B8C5-2363-31FD-787C-5F7C329464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993300"/>
                </a:solidFill>
              </a:rPr>
              <a:t>Classification of Elements as Metals &amp; Non- Metals</a:t>
            </a:r>
          </a:p>
        </p:txBody>
      </p:sp>
      <p:graphicFrame>
        <p:nvGraphicFramePr>
          <p:cNvPr id="123948" name="Group 44">
            <a:extLst>
              <a:ext uri="{FF2B5EF4-FFF2-40B4-BE49-F238E27FC236}">
                <a16:creationId xmlns:a16="http://schemas.microsoft.com/office/drawing/2014/main" id="{CF726987-6D80-24EF-94DE-0C1EC500D44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304800" y="1622425"/>
          <a:ext cx="8382000" cy="455930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1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S.No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.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METALS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NON- METALS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8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5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Good conductors of electricity &amp; heat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Shiny in appearance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Strong &amp; hard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Malleable &amp; ductile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Sonorous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Bad conductors of heat &amp; electricity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Usually dull in appearance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Usually weak &amp; soft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Brittle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Non- Sonorous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32A9D332-EDE9-2269-555C-C71C12114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AE7DA82-206E-46AA-BBB5-A3BFF90E41C8}" type="slidenum">
              <a:rPr lang="en-US" altLang="en-US">
                <a:solidFill>
                  <a:srgbClr val="FFFFFF"/>
                </a:solidFill>
              </a:rPr>
              <a:pPr/>
              <a:t>9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CE92E6F-CD3A-5B87-64E3-791B0D77638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F6B60C-6615-4A6F-BB34-3B141640C097}" type="datetime2">
              <a:rPr lang="ur-PK"/>
              <a:pPr>
                <a:defRPr/>
              </a:pPr>
              <a:t>منگل، 04 ذو القعد، 1444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3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23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E19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1161</TotalTime>
  <Words>1656</Words>
  <Application>Microsoft Office PowerPoint</Application>
  <PresentationFormat>On-screen Show (4:3)</PresentationFormat>
  <Paragraphs>359</Paragraphs>
  <Slides>28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Verdana</vt:lpstr>
      <vt:lpstr>Arial</vt:lpstr>
      <vt:lpstr>Calibri</vt:lpstr>
      <vt:lpstr>Times New Roman</vt:lpstr>
      <vt:lpstr>Wingdings</vt:lpstr>
      <vt:lpstr>Office Theme</vt:lpstr>
      <vt:lpstr>Bitmap Image</vt:lpstr>
      <vt:lpstr>Microsoft Word 97 - 2003 Document</vt:lpstr>
      <vt:lpstr>Paintbrush Picture</vt:lpstr>
      <vt:lpstr>PowerPoint Presentation</vt:lpstr>
      <vt:lpstr>PowerPoint Presentation</vt:lpstr>
      <vt:lpstr> Pure Substances and Mixtures </vt:lpstr>
      <vt:lpstr>PowerPoint Presentation</vt:lpstr>
      <vt:lpstr>CHARACTERISTICS OF PURE &amp; IMPURE SUBSTANCES</vt:lpstr>
      <vt:lpstr> Elements </vt:lpstr>
      <vt:lpstr>Elements</vt:lpstr>
      <vt:lpstr> Elements </vt:lpstr>
      <vt:lpstr>Classification of Elements as Metals &amp; Non- Metals</vt:lpstr>
      <vt:lpstr>ELEMENTS &amp; SYMBOLS</vt:lpstr>
      <vt:lpstr> Compounds </vt:lpstr>
      <vt:lpstr>CHARACTERISTICS OF COMPOUND </vt:lpstr>
      <vt:lpstr>CHARACTERISTICS OF COMPOUND </vt:lpstr>
      <vt:lpstr>Compounds</vt:lpstr>
      <vt:lpstr>Types of Compounds</vt:lpstr>
      <vt:lpstr>Ionic Compounds</vt:lpstr>
      <vt:lpstr>Molecular Compounds</vt:lpstr>
      <vt:lpstr>Network Solids</vt:lpstr>
      <vt:lpstr>EXAMPLES OF SOME FORMULA</vt:lpstr>
      <vt:lpstr> Mixtures </vt:lpstr>
      <vt:lpstr>Mixtures</vt:lpstr>
      <vt:lpstr>CHARACTERISTICS OF MIXTURE</vt:lpstr>
      <vt:lpstr>DIFFERENCE BETWEEN COMPOUNDS &amp; MIXTURES</vt:lpstr>
      <vt:lpstr>PowerPoint Presentation</vt:lpstr>
      <vt:lpstr>PowerPoint Presentation</vt:lpstr>
      <vt:lpstr>PowerPoint Presentation</vt:lpstr>
      <vt:lpstr>TESTING THE PURITY OF A SUBSTANCE</vt:lpstr>
      <vt:lpstr>PowerPoint Presentation</vt:lpstr>
    </vt:vector>
  </TitlesOfParts>
  <Company>BEACONHOUSE SCHOOL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MOHAMMAD ALI</dc:creator>
  <cp:lastModifiedBy>Nayan GRIFFITHS</cp:lastModifiedBy>
  <cp:revision>100</cp:revision>
  <dcterms:created xsi:type="dcterms:W3CDTF">2005-04-05T16:34:50Z</dcterms:created>
  <dcterms:modified xsi:type="dcterms:W3CDTF">2023-05-23T21:24:59Z</dcterms:modified>
</cp:coreProperties>
</file>